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49" autoAdjust="0"/>
  </p:normalViewPr>
  <p:slideViewPr>
    <p:cSldViewPr>
      <p:cViewPr varScale="1">
        <p:scale>
          <a:sx n="89" d="100"/>
          <a:sy n="89" d="100"/>
        </p:scale>
        <p:origin x="-1258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ED79-E9E0-4CAF-96C2-BCC32F9B24F2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56A25-05C7-4CA4-9323-E06A7DE6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61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111111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56A25-05C7-4CA4-9323-E06A7DE673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3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56A25-05C7-4CA4-9323-E06A7DE673E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4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1556792"/>
            <a:ext cx="1201304" cy="2628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数据库实例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58162" y="1557681"/>
            <a:ext cx="1201304" cy="2628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监听服务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16016" y="1557681"/>
            <a:ext cx="1201304" cy="2628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EM</a:t>
            </a:r>
            <a:r>
              <a:rPr lang="zh-CN" altLang="en-US" dirty="0" smtClean="0"/>
              <a:t>网络服务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1175048"/>
            <a:ext cx="5184576" cy="3910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59571" y="4621778"/>
            <a:ext cx="164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460936" y="2060848"/>
            <a:ext cx="4972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4159466" y="1988840"/>
            <a:ext cx="556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380312" y="2132856"/>
            <a:ext cx="1224136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客户端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5917320" y="2060848"/>
            <a:ext cx="146299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55576" y="530120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关闭流程：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EM</a:t>
            </a:r>
            <a:r>
              <a:rPr lang="zh-CN" altLang="en-US" dirty="0" smtClean="0"/>
              <a:t>网络服务</a:t>
            </a:r>
            <a:r>
              <a:rPr lang="en-US" altLang="zh-CN" dirty="0" smtClean="0"/>
              <a:t>		2</a:t>
            </a:r>
            <a:r>
              <a:rPr lang="zh-CN" altLang="en-US" dirty="0" smtClean="0"/>
              <a:t>、监听服务 </a:t>
            </a:r>
            <a:r>
              <a:rPr lang="en-US" altLang="zh-CN" dirty="0" smtClean="0"/>
              <a:t>	3</a:t>
            </a:r>
            <a:r>
              <a:rPr lang="zh-CN" altLang="en-US" dirty="0" smtClean="0"/>
              <a:t>、数据库实例</a:t>
            </a:r>
            <a:endParaRPr lang="en-US" altLang="zh-CN" dirty="0" smtClean="0"/>
          </a:p>
          <a:p>
            <a:r>
              <a:rPr lang="zh-CN" altLang="en-US" dirty="0" smtClean="0"/>
              <a:t>启动流程：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、监听服务</a:t>
            </a:r>
            <a:r>
              <a:rPr lang="en-US" altLang="zh-CN" dirty="0" smtClean="0"/>
              <a:t>		2</a:t>
            </a:r>
            <a:r>
              <a:rPr lang="zh-CN" altLang="en-US" dirty="0" smtClean="0"/>
              <a:t>、数据库实例</a:t>
            </a:r>
            <a:r>
              <a:rPr lang="en-US" altLang="zh-CN" dirty="0" smtClean="0"/>
              <a:t>	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EM</a:t>
            </a:r>
            <a:r>
              <a:rPr lang="zh-CN" altLang="en-US" dirty="0" smtClean="0"/>
              <a:t>网络服务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592" y="422494"/>
            <a:ext cx="655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数据库及相关软件的启动和关闭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46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26748" y="2101995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92370" y="2101995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7685051" y="2101994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5237806" y="700210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00070" y="700210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685051" y="700210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1088" y="332656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16079" y="2933059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551121" y="875678"/>
            <a:ext cx="1008112" cy="468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13" name="直接连接符 12"/>
          <p:cNvCxnSpPr>
            <a:stCxn id="12" idx="3"/>
            <a:endCxn id="7" idx="1"/>
          </p:cNvCxnSpPr>
          <p:nvPr/>
        </p:nvCxnSpPr>
        <p:spPr>
          <a:xfrm>
            <a:off x="1559233" y="1110102"/>
            <a:ext cx="36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39952" y="764704"/>
            <a:ext cx="432048" cy="3453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10118" y="395372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PGA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17778" y="114069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Server Process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找、解析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463" y="1268760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948264" y="151999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308304" y="1519994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73962" y="163833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SMON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344116" y="148478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77289" y="1603426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121" y="3861048"/>
            <a:ext cx="7823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SQL</a:t>
            </a:r>
            <a:r>
              <a:rPr lang="zh-CN" altLang="en-US" dirty="0" smtClean="0"/>
              <a:t>修改数据：</a:t>
            </a:r>
            <a:endParaRPr lang="en-US" altLang="zh-CN" dirty="0" smtClean="0"/>
          </a:p>
          <a:p>
            <a:r>
              <a:rPr lang="en-US" altLang="zh-CN" dirty="0" smtClean="0"/>
              <a:t>Server Process </a:t>
            </a:r>
            <a:r>
              <a:rPr lang="zh-CN" altLang="en-US" dirty="0" smtClean="0"/>
              <a:t>只负责向</a:t>
            </a:r>
            <a:r>
              <a:rPr lang="en-US" altLang="zh-CN" dirty="0" err="1" smtClean="0"/>
              <a:t>BufferCache</a:t>
            </a:r>
            <a:r>
              <a:rPr lang="zh-CN" altLang="en-US" dirty="0" smtClean="0"/>
              <a:t>中写数据，只对用户负责；对数据文件和</a:t>
            </a:r>
            <a:endParaRPr lang="en-US" altLang="zh-CN" dirty="0" smtClean="0"/>
          </a:p>
          <a:p>
            <a:r>
              <a:rPr lang="zh-CN" altLang="en-US" dirty="0" smtClean="0"/>
              <a:t>日志文件写数据由后台进程</a:t>
            </a:r>
            <a:r>
              <a:rPr lang="en-US" altLang="zh-CN" dirty="0" smtClean="0"/>
              <a:t>DBW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LGW</a:t>
            </a:r>
            <a:r>
              <a:rPr lang="zh-CN" altLang="en-US" dirty="0" smtClean="0"/>
              <a:t>负责；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CKPT</a:t>
            </a:r>
            <a:r>
              <a:rPr lang="zh-CN" altLang="en-US" dirty="0" smtClean="0"/>
              <a:t>进程：后台进程，周期性运行，写到控制文件和数据文件的头部</a:t>
            </a:r>
            <a:endParaRPr lang="en-US" altLang="zh-CN" dirty="0" smtClean="0"/>
          </a:p>
          <a:p>
            <a:r>
              <a:rPr lang="zh-CN" altLang="en-US" dirty="0" smtClean="0"/>
              <a:t>系统监视器（</a:t>
            </a:r>
            <a:r>
              <a:rPr lang="en-US" altLang="zh-CN" dirty="0" smtClean="0"/>
              <a:t>SMON</a:t>
            </a:r>
            <a:r>
              <a:rPr lang="zh-CN" altLang="en-US" dirty="0" smtClean="0"/>
              <a:t>）：后台进程，负责数据库内部维护（主内）</a:t>
            </a:r>
            <a:endParaRPr lang="en-US" altLang="zh-CN" dirty="0" smtClean="0"/>
          </a:p>
          <a:p>
            <a:r>
              <a:rPr lang="zh-CN" altLang="en-US" dirty="0" smtClean="0"/>
              <a:t>进程监视器（</a:t>
            </a:r>
            <a:r>
              <a:rPr lang="en-US" altLang="zh-CN" dirty="0" smtClean="0"/>
              <a:t>PMON</a:t>
            </a:r>
            <a:r>
              <a:rPr lang="zh-CN" altLang="en-US" dirty="0" smtClean="0"/>
              <a:t>）：后台进程，对</a:t>
            </a:r>
            <a:r>
              <a:rPr lang="en-US" altLang="zh-CN" dirty="0" smtClean="0"/>
              <a:t>SGA</a:t>
            </a:r>
            <a:r>
              <a:rPr lang="zh-CN" altLang="en-US" dirty="0" smtClean="0"/>
              <a:t>和</a:t>
            </a:r>
            <a:r>
              <a:rPr lang="en-US" altLang="zh-CN" dirty="0" err="1"/>
              <a:t>S</a:t>
            </a:r>
            <a:r>
              <a:rPr lang="en-US" altLang="zh-CN" dirty="0" err="1" smtClean="0"/>
              <a:t>erverProcess</a:t>
            </a:r>
            <a:r>
              <a:rPr lang="zh-CN" altLang="en-US" dirty="0" smtClean="0"/>
              <a:t>进行维护（主外）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21229" y="2656060"/>
            <a:ext cx="88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检查点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CKPT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904949" y="2852936"/>
            <a:ext cx="62179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4904949" y="2852937"/>
            <a:ext cx="1899299" cy="36003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81437" y="1628800"/>
            <a:ext cx="65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41508" y="163809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PMON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1871" y="2604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语句执行过程剖析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3896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52578" y="2101995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18200" y="2101995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5710881" y="2101994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3263636" y="700210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25900" y="700210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10881" y="700210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6918" y="332656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1909" y="2933059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551121" y="875678"/>
            <a:ext cx="1008112" cy="468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13" name="直接连接符 12"/>
          <p:cNvCxnSpPr>
            <a:stCxn id="12" idx="3"/>
            <a:endCxn id="7" idx="1"/>
          </p:cNvCxnSpPr>
          <p:nvPr/>
        </p:nvCxnSpPr>
        <p:spPr>
          <a:xfrm>
            <a:off x="1559233" y="1110102"/>
            <a:ext cx="1704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65782" y="764704"/>
            <a:ext cx="432048" cy="3453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948" y="395372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PGA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3688" y="1054477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Server Process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找、解析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463" y="1268760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974094" y="151999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334134" y="1519994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09229" y="1628800"/>
            <a:ext cx="65485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69946" y="148478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87095" y="1603426"/>
            <a:ext cx="62715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7059" y="2656060"/>
            <a:ext cx="883720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检查点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CKPT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930779" y="2852936"/>
            <a:ext cx="62179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930779" y="2852937"/>
            <a:ext cx="1899299" cy="36003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18905" y="1638333"/>
            <a:ext cx="78899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SMON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0177" y="1638092"/>
            <a:ext cx="801823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PMON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40352" y="2183427"/>
            <a:ext cx="1152128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归档进程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accent6">
                    <a:lumMod val="75000"/>
                  </a:schemeClr>
                </a:solidFill>
              </a:rPr>
              <a:t>ARCn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40352" y="875678"/>
            <a:ext cx="1152128" cy="7277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归档日志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6990318" y="2506592"/>
            <a:ext cx="750034" cy="52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0"/>
          </p:cNvCxnSpPr>
          <p:nvPr/>
        </p:nvCxnSpPr>
        <p:spPr>
          <a:xfrm flipV="1">
            <a:off x="8316416" y="1638333"/>
            <a:ext cx="0" cy="5450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7544" y="4581128"/>
            <a:ext cx="16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归档日志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1871" y="2604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语句执行过程剖析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597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11960" y="2852936"/>
            <a:ext cx="3096344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11960" y="836712"/>
            <a:ext cx="30963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6" name="上下箭头 5"/>
          <p:cNvSpPr/>
          <p:nvPr/>
        </p:nvSpPr>
        <p:spPr>
          <a:xfrm>
            <a:off x="5724128" y="1844824"/>
            <a:ext cx="216024" cy="93610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2114272"/>
            <a:ext cx="590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缓存区状态：</a:t>
            </a:r>
            <a:endParaRPr lang="en-US" altLang="zh-CN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/>
              <a:t>已</a:t>
            </a:r>
            <a:r>
              <a:rPr lang="zh-CN" altLang="en-US" dirty="0" smtClean="0"/>
              <a:t>连接：同时对缓存区进行读写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干净：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空闲或未使用：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脏：缓存区中被修改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itchFamily="34" charset="0"/>
              <a:buChar char="•"/>
            </a:pPr>
            <a:endParaRPr lang="en-US" altLang="zh-CN" dirty="0" smtClean="0"/>
          </a:p>
          <a:p>
            <a:r>
              <a:rPr lang="zh-CN" altLang="en-US" dirty="0" smtClean="0"/>
              <a:t>缓存中空闲或未使用或干净的状态首先使用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871" y="2604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语句执行过程剖析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757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71" y="26040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语句解析类型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硬解析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软解析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9765" y="692696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语句的执行过程：解析、执行、获取数据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07451" y="1628800"/>
            <a:ext cx="1680373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023229"/>
            <a:ext cx="69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87824" y="1628800"/>
            <a:ext cx="309634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84168" y="1628800"/>
            <a:ext cx="158417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2996952"/>
            <a:ext cx="84204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的自身信息都在数据字典中，如有多少表，每个表有多少列</a:t>
            </a:r>
            <a:endParaRPr lang="en-US" altLang="zh-CN" dirty="0" smtClean="0"/>
          </a:p>
          <a:p>
            <a:r>
              <a:rPr lang="en-US" altLang="zh-CN" dirty="0" err="1" smtClean="0"/>
              <a:t>Desc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fwlot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table_name,owner</a:t>
            </a:r>
            <a:r>
              <a:rPr lang="en-US" altLang="zh-CN" dirty="0" smtClean="0"/>
              <a:t> from </a:t>
            </a:r>
            <a:r>
              <a:rPr lang="en-US" altLang="zh-CN" dirty="0" err="1" smtClean="0"/>
              <a:t>dba_tables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 like ‘T1%’;</a:t>
            </a:r>
          </a:p>
          <a:p>
            <a:r>
              <a:rPr lang="zh-CN" altLang="en-US" dirty="0"/>
              <a:t>可</a:t>
            </a:r>
            <a:r>
              <a:rPr lang="zh-CN" altLang="en-US" dirty="0" smtClean="0"/>
              <a:t>在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官方文档中了解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查询各个组成部分的大小：</a:t>
            </a:r>
            <a:endParaRPr lang="en-US" altLang="zh-CN" dirty="0" smtClean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v$sgastat</a:t>
            </a:r>
            <a:r>
              <a:rPr lang="en-US" altLang="zh-CN" dirty="0" smtClean="0"/>
              <a:t> a where a.NAME=‘library cache’;</a:t>
            </a:r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v$sgastat</a:t>
            </a:r>
            <a:r>
              <a:rPr lang="en-US" altLang="zh-CN" dirty="0" smtClean="0"/>
              <a:t> a where </a:t>
            </a:r>
            <a:r>
              <a:rPr lang="en-US" altLang="zh-CN" dirty="0" err="1" smtClean="0"/>
              <a:t>a.pool</a:t>
            </a:r>
            <a:r>
              <a:rPr lang="en-US" altLang="zh-CN" dirty="0" smtClean="0"/>
              <a:t>=‘shared pool’ and a.NAME=‘free memory’;</a:t>
            </a:r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v$sgastat</a:t>
            </a:r>
            <a:r>
              <a:rPr lang="en-US" altLang="zh-CN" dirty="0" smtClean="0"/>
              <a:t> a where a.NAME=‘row cache’;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Oracle DBA</a:t>
            </a:r>
            <a:r>
              <a:rPr lang="zh-CN" altLang="en-US" dirty="0" smtClean="0"/>
              <a:t>对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了解到什么程度，一个很重要的指标就是他了解多少</a:t>
            </a:r>
            <a:r>
              <a:rPr lang="en-US" altLang="zh-CN" dirty="0" smtClean="0"/>
              <a:t>oracle</a:t>
            </a:r>
          </a:p>
          <a:p>
            <a:r>
              <a:rPr lang="zh-CN" altLang="en-US" dirty="0" smtClean="0"/>
              <a:t>的数据字典；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76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69269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</a:t>
            </a:r>
            <a:r>
              <a:rPr lang="zh-CN" altLang="en-US" dirty="0" smtClean="0"/>
              <a:t>解析：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没有缓存</a:t>
            </a:r>
            <a:endParaRPr lang="en-US" altLang="zh-CN" dirty="0" smtClean="0"/>
          </a:p>
          <a:p>
            <a:r>
              <a:rPr lang="zh-CN" altLang="en-US" dirty="0"/>
              <a:t>软</a:t>
            </a:r>
            <a:r>
              <a:rPr lang="zh-CN" altLang="en-US" dirty="0" smtClean="0"/>
              <a:t>解析：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有缓存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3458031"/>
            <a:ext cx="72859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硬解析步骤：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的语法正不正确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、该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所涉及的表存不存在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、该用户对该表有没有访问权限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生成具体的执行计划（消耗整个过程的</a:t>
            </a:r>
            <a:r>
              <a:rPr lang="en-US" altLang="zh-CN" dirty="0" smtClean="0">
                <a:solidFill>
                  <a:srgbClr val="FF0000"/>
                </a:solidFill>
              </a:rPr>
              <a:t>70%</a:t>
            </a:r>
            <a:r>
              <a:rPr lang="zh-CN" altLang="en-US" dirty="0" smtClean="0">
                <a:solidFill>
                  <a:srgbClr val="FF0000"/>
                </a:solidFill>
              </a:rPr>
              <a:t>资源，在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中执行方案中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挑选出最优的执行方案）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软解析：</a:t>
            </a:r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</a:t>
            </a:r>
            <a:r>
              <a:rPr lang="zh-CN" altLang="en-US" dirty="0"/>
              <a:t>语句的语法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</a:t>
            </a:r>
            <a:r>
              <a:rPr lang="zh-CN" altLang="en-US" dirty="0"/>
              <a:t>语句所对应对象的权限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871" y="26040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语句解析类型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硬解析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软解析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1307451" y="1628800"/>
            <a:ext cx="1680373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177920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</a:p>
          <a:p>
            <a:r>
              <a:rPr lang="en-US" altLang="zh-CN" dirty="0" smtClean="0"/>
              <a:t>Share pool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987824" y="1628800"/>
            <a:ext cx="309634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84168" y="1628800"/>
            <a:ext cx="158417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83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79971"/>
            <a:ext cx="6043613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47667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数据库软硬解析的具体情况：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name,value</a:t>
            </a:r>
            <a:r>
              <a:rPr lang="en-US" altLang="zh-CN" dirty="0" smtClean="0"/>
              <a:t> from </a:t>
            </a:r>
            <a:r>
              <a:rPr lang="en-US" altLang="zh-CN" dirty="0" err="1" smtClean="0"/>
              <a:t>v$sysstat</a:t>
            </a:r>
            <a:r>
              <a:rPr lang="en-US" altLang="zh-CN" dirty="0" smtClean="0"/>
              <a:t> where name like ‘parse’;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71" y="26040"/>
            <a:ext cx="469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语句解析类型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硬解析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软解析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286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5438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Share</a:t>
            </a:r>
            <a:r>
              <a:rPr lang="zh-CN" altLang="en-US" sz="2000" b="1" dirty="0" smtClean="0"/>
              <a:t>内存块组成结构及</a:t>
            </a:r>
            <a:r>
              <a:rPr lang="en-US" altLang="zh-CN" sz="2000" b="1" dirty="0" smtClean="0"/>
              <a:t>4031</a:t>
            </a:r>
            <a:r>
              <a:rPr lang="zh-CN" altLang="en-US" sz="2000" b="1" dirty="0" smtClean="0"/>
              <a:t>产生错误原因分析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1091427" y="692696"/>
            <a:ext cx="1680373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908719"/>
            <a:ext cx="134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SGA</a:t>
            </a:r>
          </a:p>
          <a:p>
            <a:r>
              <a:rPr lang="en-US" altLang="zh-CN" sz="1400" dirty="0" smtClean="0"/>
              <a:t>Share pool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2771800" y="692696"/>
            <a:ext cx="3096344" cy="12241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68144" y="692696"/>
            <a:ext cx="158417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171" y="2129319"/>
            <a:ext cx="7365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Free</a:t>
            </a:r>
            <a:r>
              <a:rPr lang="zh-CN" altLang="en-US" dirty="0" smtClean="0"/>
              <a:t>空间、</a:t>
            </a:r>
            <a:r>
              <a:rPr lang="en-US" altLang="zh-CN" dirty="0" smtClean="0"/>
              <a:t>library cache</a:t>
            </a:r>
            <a:r>
              <a:rPr lang="zh-CN" altLang="en-US" dirty="0" smtClean="0"/>
              <a:t>库缓存最可能出现问题，</a:t>
            </a:r>
            <a:r>
              <a:rPr lang="en-US" altLang="zh-CN" dirty="0" smtClean="0"/>
              <a:t>row cache</a:t>
            </a:r>
            <a:r>
              <a:rPr lang="zh-CN" altLang="en-US" dirty="0" smtClean="0"/>
              <a:t>不容易出问题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043608" y="3284984"/>
            <a:ext cx="36004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19672" y="335699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555776" y="3320988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03848" y="3320988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995936" y="3320988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450722" y="3548082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401912" y="3548082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34898" y="3548082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826986" y="3548082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043608" y="4149080"/>
            <a:ext cx="36004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19672" y="4221088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555776" y="4185084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203848" y="4185084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995936" y="4185084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450722" y="4412178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401912" y="4412178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915816" y="4412178"/>
            <a:ext cx="528990" cy="456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11K</a:t>
            </a:r>
            <a:endParaRPr lang="zh-CN" altLang="en-US" sz="1050" dirty="0"/>
          </a:p>
        </p:txBody>
      </p:sp>
      <p:sp>
        <p:nvSpPr>
          <p:cNvPr id="32" name="椭圆 31"/>
          <p:cNvSpPr/>
          <p:nvPr/>
        </p:nvSpPr>
        <p:spPr>
          <a:xfrm>
            <a:off x="3826986" y="4412178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1092012" y="5013176"/>
            <a:ext cx="36004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68076" y="508518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604180" y="5049180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252252" y="5049180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044340" y="5049180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499126" y="5276274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450316" y="5276274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083302" y="5276274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875390" y="5276274"/>
            <a:ext cx="337900" cy="33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560" y="335699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4K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1560" y="422751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70102" y="524610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16K</a:t>
            </a:r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219218" y="2941493"/>
            <a:ext cx="3904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Sql</a:t>
            </a:r>
            <a:r>
              <a:rPr lang="zh-CN" altLang="en-US" b="1" dirty="0" smtClean="0">
                <a:solidFill>
                  <a:srgbClr val="FF0000"/>
                </a:solidFill>
              </a:rPr>
              <a:t>硬解析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10K</a:t>
            </a:r>
            <a:r>
              <a:rPr lang="zh-CN" altLang="en-US" dirty="0" smtClean="0"/>
              <a:t>，链中有</a:t>
            </a:r>
            <a:r>
              <a:rPr lang="en-US" altLang="zh-CN" dirty="0" smtClean="0"/>
              <a:t>11k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free </a:t>
            </a:r>
          </a:p>
          <a:p>
            <a:r>
              <a:rPr lang="zh-CN" altLang="en-US" dirty="0" smtClean="0"/>
              <a:t>空间将</a:t>
            </a:r>
            <a:r>
              <a:rPr lang="en-US" altLang="zh-CN" dirty="0" smtClean="0"/>
              <a:t>11K</a:t>
            </a:r>
            <a:r>
              <a:rPr lang="zh-CN" altLang="en-US" dirty="0" smtClean="0"/>
              <a:t>分成</a:t>
            </a:r>
            <a:r>
              <a:rPr lang="en-US" altLang="zh-CN" dirty="0" smtClean="0"/>
              <a:t>10K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10K</a:t>
            </a:r>
            <a:r>
              <a:rPr lang="zh-CN" altLang="en-US" dirty="0" smtClean="0"/>
              <a:t>的空间</a:t>
            </a:r>
            <a:endParaRPr lang="en-US" altLang="zh-CN" dirty="0" smtClean="0"/>
          </a:p>
          <a:p>
            <a:r>
              <a:rPr lang="zh-CN" altLang="en-US" dirty="0" smtClean="0"/>
              <a:t>写入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，再将</a:t>
            </a:r>
            <a:r>
              <a:rPr lang="en-US" altLang="zh-CN" dirty="0" smtClean="0"/>
              <a:t>10K</a:t>
            </a:r>
            <a:r>
              <a:rPr lang="zh-CN" altLang="en-US" dirty="0" smtClean="0"/>
              <a:t>挂到</a:t>
            </a:r>
            <a:r>
              <a:rPr lang="en-US" altLang="zh-CN" dirty="0" smtClean="0"/>
              <a:t>Library cache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剩余</a:t>
            </a:r>
            <a:r>
              <a:rPr lang="en-US" altLang="zh-CN" dirty="0" smtClean="0"/>
              <a:t>1K</a:t>
            </a:r>
            <a:r>
              <a:rPr lang="zh-CN" altLang="en-US" dirty="0" smtClean="0"/>
              <a:t>再挂到</a:t>
            </a:r>
            <a:r>
              <a:rPr lang="en-US" altLang="zh-CN" dirty="0" smtClean="0"/>
              <a:t>free</a:t>
            </a:r>
            <a:r>
              <a:rPr lang="zh-CN" altLang="en-US" dirty="0" smtClean="0"/>
              <a:t>空间合适的链上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51520" y="2708920"/>
            <a:ext cx="4804840" cy="316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5" idx="2"/>
          </p:cNvCxnSpPr>
          <p:nvPr/>
        </p:nvCxnSpPr>
        <p:spPr>
          <a:xfrm flipH="1">
            <a:off x="1715150" y="1916832"/>
            <a:ext cx="216464" cy="7920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1520" y="2708920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链</a:t>
            </a:r>
            <a:r>
              <a:rPr lang="en-US" altLang="zh-CN" sz="2800" b="1" dirty="0" smtClean="0"/>
              <a:t>chain</a:t>
            </a:r>
            <a:endParaRPr lang="zh-CN" altLang="en-US" sz="2800" b="1" dirty="0"/>
          </a:p>
        </p:txBody>
      </p:sp>
      <p:sp>
        <p:nvSpPr>
          <p:cNvPr id="50" name="椭圆 49"/>
          <p:cNvSpPr/>
          <p:nvPr/>
        </p:nvSpPr>
        <p:spPr>
          <a:xfrm>
            <a:off x="6084168" y="4303140"/>
            <a:ext cx="720970" cy="720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11K</a:t>
            </a:r>
            <a:endParaRPr lang="zh-CN" altLang="en-US" sz="1600" dirty="0"/>
          </a:p>
        </p:txBody>
      </p:sp>
      <p:sp>
        <p:nvSpPr>
          <p:cNvPr id="51" name="椭圆 50"/>
          <p:cNvSpPr/>
          <p:nvPr/>
        </p:nvSpPr>
        <p:spPr>
          <a:xfrm>
            <a:off x="5627077" y="5276165"/>
            <a:ext cx="627040" cy="627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10K</a:t>
            </a:r>
            <a:endParaRPr lang="zh-CN" altLang="en-US" sz="1600" dirty="0"/>
          </a:p>
        </p:txBody>
      </p:sp>
      <p:sp>
        <p:nvSpPr>
          <p:cNvPr id="52" name="椭圆 51"/>
          <p:cNvSpPr/>
          <p:nvPr/>
        </p:nvSpPr>
        <p:spPr>
          <a:xfrm>
            <a:off x="6732240" y="5301208"/>
            <a:ext cx="503874" cy="503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1K</a:t>
            </a:r>
            <a:endParaRPr lang="zh-CN" altLang="en-US" sz="1600" dirty="0"/>
          </a:p>
        </p:txBody>
      </p:sp>
      <p:cxnSp>
        <p:nvCxnSpPr>
          <p:cNvPr id="54" name="直接箭头连接符 53"/>
          <p:cNvCxnSpPr>
            <a:stCxn id="50" idx="3"/>
            <a:endCxn id="51" idx="0"/>
          </p:cNvCxnSpPr>
          <p:nvPr/>
        </p:nvCxnSpPr>
        <p:spPr>
          <a:xfrm flipH="1">
            <a:off x="5940597" y="4918526"/>
            <a:ext cx="249155" cy="35763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0" idx="5"/>
            <a:endCxn id="52" idx="0"/>
          </p:cNvCxnSpPr>
          <p:nvPr/>
        </p:nvCxnSpPr>
        <p:spPr>
          <a:xfrm>
            <a:off x="6699554" y="4918526"/>
            <a:ext cx="284623" cy="3826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1" idx="4"/>
          </p:cNvCxnSpPr>
          <p:nvPr/>
        </p:nvCxnSpPr>
        <p:spPr>
          <a:xfrm>
            <a:off x="5940597" y="5903205"/>
            <a:ext cx="0" cy="334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2" idx="4"/>
          </p:cNvCxnSpPr>
          <p:nvPr/>
        </p:nvCxnSpPr>
        <p:spPr>
          <a:xfrm flipH="1">
            <a:off x="6983914" y="5805082"/>
            <a:ext cx="263" cy="468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27077" y="6237312"/>
            <a:ext cx="745123" cy="5040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chunk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732240" y="6273316"/>
            <a:ext cx="720080" cy="43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chain</a:t>
            </a:r>
            <a:endParaRPr lang="zh-CN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209032" y="3815752"/>
            <a:ext cx="11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chunk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57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5438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Share</a:t>
            </a:r>
            <a:r>
              <a:rPr lang="zh-CN" altLang="en-US" sz="2000" b="1" dirty="0" smtClean="0"/>
              <a:t>内存块组成结构及</a:t>
            </a:r>
            <a:r>
              <a:rPr lang="en-US" altLang="zh-CN" sz="2000" b="1" dirty="0" smtClean="0"/>
              <a:t>4031</a:t>
            </a:r>
            <a:r>
              <a:rPr lang="zh-CN" altLang="en-US" sz="2000" b="1" dirty="0" smtClean="0"/>
              <a:t>产生错误原因分析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66562"/>
            <a:ext cx="78165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ORA-4031</a:t>
            </a:r>
            <a:r>
              <a:rPr lang="zh-CN" altLang="en-US" dirty="0" smtClean="0"/>
              <a:t>错误的原因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、大量的硬解析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、大量的硬解析后产生的大量的小碎片，又来了大的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语句，需要大空间</a:t>
            </a:r>
            <a:endParaRPr lang="en-US" altLang="zh-CN" dirty="0" smtClean="0"/>
          </a:p>
          <a:p>
            <a:r>
              <a:rPr lang="en-US" altLang="zh-CN" dirty="0" smtClean="0"/>
              <a:t>Select  count(*) from </a:t>
            </a:r>
            <a:r>
              <a:rPr lang="en-US" altLang="zh-CN" dirty="0" err="1" smtClean="0"/>
              <a:t>x$ksmsp</a:t>
            </a:r>
            <a:r>
              <a:rPr lang="en-US" altLang="zh-CN" dirty="0" smtClean="0"/>
              <a:t>;     --</a:t>
            </a:r>
            <a:r>
              <a:rPr lang="zh-CN" altLang="en-US" dirty="0" smtClean="0"/>
              <a:t>产生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en-US" altLang="zh-CN" dirty="0" smtClean="0"/>
              <a:t>Alter system flush </a:t>
            </a:r>
            <a:r>
              <a:rPr lang="en-US" altLang="zh-CN" dirty="0" err="1" smtClean="0"/>
              <a:t>shared_pool</a:t>
            </a:r>
            <a:r>
              <a:rPr lang="en-US" altLang="zh-CN" dirty="0" smtClean="0"/>
              <a:t>;    --</a:t>
            </a:r>
            <a:r>
              <a:rPr lang="zh-CN" altLang="en-US" dirty="0" smtClean="0"/>
              <a:t>清除所有的</a:t>
            </a:r>
            <a:r>
              <a:rPr lang="en-US" altLang="zh-CN" dirty="0" smtClean="0"/>
              <a:t>chunk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6638" y="5093126"/>
            <a:ext cx="4020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的内存结构中最重要的特点就是</a:t>
            </a:r>
            <a:endParaRPr lang="en-US" altLang="zh-CN" dirty="0" smtClean="0"/>
          </a:p>
          <a:p>
            <a:r>
              <a:rPr lang="zh-CN" altLang="en-US" dirty="0" smtClean="0"/>
              <a:t>使用了大量的链</a:t>
            </a:r>
            <a:endParaRPr lang="en-US" altLang="zh-CN" dirty="0" smtClean="0"/>
          </a:p>
          <a:p>
            <a:r>
              <a:rPr lang="zh-CN" altLang="en-US" dirty="0" smtClean="0"/>
              <a:t>如何对链进行保护，用</a:t>
            </a:r>
            <a:r>
              <a:rPr lang="en-US" altLang="zh-CN" b="1" dirty="0" smtClean="0">
                <a:solidFill>
                  <a:srgbClr val="FF0000"/>
                </a:solidFill>
              </a:rPr>
              <a:t>latch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1392" y="2627167"/>
            <a:ext cx="1427686" cy="104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242" y="2660435"/>
            <a:ext cx="59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</a:p>
          <a:p>
            <a:r>
              <a:rPr lang="en-US" altLang="zh-CN" sz="1200" dirty="0" smtClean="0"/>
              <a:t>Share pool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2108319" y="2627168"/>
            <a:ext cx="2630726" cy="1040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39045" y="2630948"/>
            <a:ext cx="1345952" cy="104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043608" y="4453897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19672" y="4459311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555776" y="4423307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03848" y="4423307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95936" y="4423307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476128" y="4675807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427318" y="4675807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060304" y="4675807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852392" y="4675807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043608" y="5317993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619672" y="5323407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555776" y="5287403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203848" y="5287403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995936" y="5287403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476128" y="5539903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427318" y="5539903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955590" y="5548857"/>
            <a:ext cx="449442" cy="38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 smtClean="0"/>
              <a:t>11K</a:t>
            </a:r>
            <a:endParaRPr lang="zh-CN" altLang="en-US" sz="600" dirty="0"/>
          </a:p>
        </p:txBody>
      </p:sp>
      <p:sp>
        <p:nvSpPr>
          <p:cNvPr id="29" name="椭圆 28"/>
          <p:cNvSpPr/>
          <p:nvPr/>
        </p:nvSpPr>
        <p:spPr>
          <a:xfrm>
            <a:off x="3852392" y="5539903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92012" y="6182089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668076" y="6187503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604180" y="6151499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252252" y="6151499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44340" y="6151499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524532" y="6403999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475722" y="6403999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108708" y="6403999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900796" y="6403999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43283" y="4666043"/>
            <a:ext cx="62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4K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3283" y="5458131"/>
            <a:ext cx="52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83568" y="6259511"/>
            <a:ext cx="66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16K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12788" y="4049462"/>
            <a:ext cx="3902148" cy="2691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>
            <a:stCxn id="7" idx="2"/>
          </p:cNvCxnSpPr>
          <p:nvPr/>
        </p:nvCxnSpPr>
        <p:spPr>
          <a:xfrm flipH="1">
            <a:off x="1267003" y="3667223"/>
            <a:ext cx="108232" cy="57606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8676" y="4037171"/>
            <a:ext cx="46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链</a:t>
            </a:r>
            <a:endParaRPr lang="zh-CN" altLang="en-US" sz="2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769541" y="4051145"/>
            <a:ext cx="213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链的特点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、串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、可遍历</a:t>
            </a:r>
            <a:endParaRPr lang="zh-CN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321119" y="4936881"/>
            <a:ext cx="11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chunk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96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1956707" y="692696"/>
            <a:ext cx="1427686" cy="104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28729" y="924116"/>
            <a:ext cx="110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</a:p>
          <a:p>
            <a:r>
              <a:rPr lang="en-US" altLang="zh-CN" sz="1400" dirty="0" smtClean="0"/>
              <a:t>Share pool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3403634" y="692697"/>
            <a:ext cx="2630726" cy="1040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6034360" y="696477"/>
            <a:ext cx="1345952" cy="104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827584" y="2847994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403648" y="2853408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39752" y="281740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987824" y="281740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779912" y="281740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1260104" y="3069904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2211294" y="3069904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2844280" y="3069904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636368" y="3069904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V="1">
            <a:off x="827584" y="3712090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403648" y="3717504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339752" y="36815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987824" y="36815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779912" y="36815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1260104" y="3934000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211294" y="3934000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739566" y="3942954"/>
            <a:ext cx="449442" cy="38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/>
              <a:t>11K</a:t>
            </a:r>
            <a:endParaRPr lang="zh-CN" altLang="en-US" sz="1050" dirty="0"/>
          </a:p>
        </p:txBody>
      </p:sp>
      <p:sp>
        <p:nvSpPr>
          <p:cNvPr id="73" name="椭圆 72"/>
          <p:cNvSpPr/>
          <p:nvPr/>
        </p:nvSpPr>
        <p:spPr>
          <a:xfrm>
            <a:off x="3636368" y="3934000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 flipV="1">
            <a:off x="875988" y="4576186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452052" y="4581600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2388156" y="4545596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3036228" y="4545596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828316" y="4545596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1308508" y="4798096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2259698" y="4798096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2892684" y="4798096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684772" y="4798096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27259" y="3060140"/>
            <a:ext cx="62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4K</a:t>
            </a:r>
            <a:endParaRPr lang="zh-CN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27259" y="3852228"/>
            <a:ext cx="52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67544" y="4653608"/>
            <a:ext cx="66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16K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381820" y="2308816"/>
            <a:ext cx="3902148" cy="306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52" idx="2"/>
          </p:cNvCxnSpPr>
          <p:nvPr/>
        </p:nvCxnSpPr>
        <p:spPr>
          <a:xfrm flipH="1">
            <a:off x="2562318" y="1732752"/>
            <a:ext cx="108232" cy="576064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12651" y="2308979"/>
            <a:ext cx="1798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链</a:t>
            </a:r>
            <a:endParaRPr lang="zh-CN" altLang="en-US" sz="28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79512" y="116632"/>
            <a:ext cx="5438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Share</a:t>
            </a:r>
            <a:r>
              <a:rPr lang="zh-CN" altLang="en-US" sz="2000" b="1" dirty="0" smtClean="0"/>
              <a:t>内存块组成结构及</a:t>
            </a:r>
            <a:r>
              <a:rPr lang="en-US" altLang="zh-CN" sz="2000" b="1" dirty="0" smtClean="0"/>
              <a:t>4031</a:t>
            </a:r>
            <a:r>
              <a:rPr lang="zh-CN" altLang="en-US" sz="2000" b="1" dirty="0" smtClean="0"/>
              <a:t>产生错误原因分析</a:t>
            </a:r>
            <a:endParaRPr lang="zh-CN" altLang="en-US" sz="2000" b="1" dirty="0"/>
          </a:p>
        </p:txBody>
      </p:sp>
      <p:cxnSp>
        <p:nvCxnSpPr>
          <p:cNvPr id="91" name="直接连接符 90"/>
          <p:cNvCxnSpPr/>
          <p:nvPr/>
        </p:nvCxnSpPr>
        <p:spPr>
          <a:xfrm flipV="1">
            <a:off x="5202026" y="2825562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5778090" y="2830976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6714194" y="2794972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7362266" y="2794972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8154354" y="2794972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/>
        </p:nvSpPr>
        <p:spPr>
          <a:xfrm>
            <a:off x="5634546" y="3047472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6585736" y="3047472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7218722" y="3047472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8010810" y="3047472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直接连接符 99"/>
          <p:cNvCxnSpPr/>
          <p:nvPr/>
        </p:nvCxnSpPr>
        <p:spPr>
          <a:xfrm flipV="1">
            <a:off x="5202026" y="3689658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778090" y="3695072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714194" y="3659068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7362266" y="3659068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8154354" y="3659068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5634546" y="3911568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585736" y="3911568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7219694" y="3933056"/>
            <a:ext cx="304634" cy="263166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/>
          <p:cNvSpPr/>
          <p:nvPr/>
        </p:nvSpPr>
        <p:spPr>
          <a:xfrm>
            <a:off x="8010810" y="3911568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" name="直接连接符 108"/>
          <p:cNvCxnSpPr/>
          <p:nvPr/>
        </p:nvCxnSpPr>
        <p:spPr>
          <a:xfrm flipV="1">
            <a:off x="5250430" y="4553754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5826494" y="4559168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762598" y="452316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7410670" y="452316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202758" y="4523164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>
            <a:off x="5682950" y="4775664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634140" y="4775664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7267126" y="4775664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8059214" y="4775664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4801701" y="3037708"/>
            <a:ext cx="62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4801701" y="3829796"/>
            <a:ext cx="52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4841986" y="4631176"/>
            <a:ext cx="66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4756262" y="2286384"/>
            <a:ext cx="3902148" cy="306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4787093" y="2286547"/>
            <a:ext cx="1798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链</a:t>
            </a:r>
            <a:endParaRPr lang="zh-CN" altLang="en-US" sz="2800" b="1" dirty="0"/>
          </a:p>
        </p:txBody>
      </p:sp>
      <p:cxnSp>
        <p:nvCxnSpPr>
          <p:cNvPr id="123" name="直接箭头连接符 122"/>
          <p:cNvCxnSpPr/>
          <p:nvPr/>
        </p:nvCxnSpPr>
        <p:spPr>
          <a:xfrm>
            <a:off x="4909933" y="1710320"/>
            <a:ext cx="1011701" cy="57606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375434" y="55892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按空间大小管理链</a:t>
            </a:r>
            <a:endParaRPr lang="zh-CN" alt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868144" y="55172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按计算得运算值管理链</a:t>
            </a:r>
            <a:endParaRPr lang="zh-CN" alt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1090077" y="3356992"/>
            <a:ext cx="11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chunk</a:t>
            </a:r>
            <a:endParaRPr lang="zh-CN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5506598" y="3342758"/>
            <a:ext cx="11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chunk</a:t>
            </a:r>
            <a:endParaRPr lang="zh-CN" alt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3511294" y="6150495"/>
            <a:ext cx="34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如何减少硬解析？？？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8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共享</a:t>
            </a:r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减少硬解析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467544" y="98072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1475656" y="12327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979712" y="996362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ASCII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63888" y="98072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哈希值</a:t>
            </a:r>
          </a:p>
        </p:txBody>
      </p:sp>
      <p:cxnSp>
        <p:nvCxnSpPr>
          <p:cNvPr id="11" name="直接箭头连接符 10"/>
          <p:cNvCxnSpPr>
            <a:stCxn id="8" idx="3"/>
            <a:endCxn id="9" idx="1"/>
          </p:cNvCxnSpPr>
          <p:nvPr/>
        </p:nvCxnSpPr>
        <p:spPr>
          <a:xfrm flipV="1">
            <a:off x="2987824" y="1232756"/>
            <a:ext cx="576064" cy="15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20072" y="980728"/>
            <a:ext cx="12961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找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9" idx="3"/>
            <a:endCxn id="12" idx="1"/>
          </p:cNvCxnSpPr>
          <p:nvPr/>
        </p:nvCxnSpPr>
        <p:spPr>
          <a:xfrm>
            <a:off x="4572000" y="123275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9552" y="1916832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如何共享：</a:t>
            </a:r>
            <a:endParaRPr lang="en-US" altLang="zh-CN" dirty="0" smtClean="0"/>
          </a:p>
          <a:p>
            <a:r>
              <a:rPr lang="en-US" altLang="zh-CN" dirty="0" err="1" smtClean="0"/>
              <a:t>Sql</a:t>
            </a:r>
            <a:r>
              <a:rPr lang="zh-CN" altLang="en-US" dirty="0" smtClean="0"/>
              <a:t>要完全相同，大小写、空格、数值、回车都会影响共享，发生硬解析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、统一书写风格；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使用绑定变量（经典方法）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Declare  </a:t>
            </a:r>
            <a:r>
              <a:rPr lang="en-US" altLang="zh-CN" dirty="0" err="1" smtClean="0"/>
              <a:t>v_sql</a:t>
            </a:r>
            <a:r>
              <a:rPr lang="en-US" altLang="zh-CN" dirty="0" smtClean="0"/>
              <a:t> varchar2(50);</a:t>
            </a:r>
          </a:p>
          <a:p>
            <a:r>
              <a:rPr lang="en-US" altLang="zh-CN" dirty="0" smtClean="0"/>
              <a:t>Begin from i in 1..10000 loop</a:t>
            </a:r>
          </a:p>
          <a:p>
            <a:r>
              <a:rPr lang="en-US" altLang="zh-CN" dirty="0" err="1" smtClean="0"/>
              <a:t>V_sql</a:t>
            </a:r>
            <a:r>
              <a:rPr lang="en-US" altLang="zh-CN" dirty="0" smtClean="0"/>
              <a:t> := ‘insert /*hello*/ into test values </a:t>
            </a:r>
            <a:r>
              <a:rPr lang="en-US" altLang="zh-CN" dirty="0" smtClean="0">
                <a:solidFill>
                  <a:srgbClr val="FF0000"/>
                </a:solidFill>
              </a:rPr>
              <a:t>(:1)</a:t>
            </a:r>
            <a:r>
              <a:rPr lang="en-US" altLang="zh-CN" dirty="0" smtClean="0"/>
              <a:t>’ ;  --</a:t>
            </a:r>
            <a:r>
              <a:rPr lang="zh-CN" altLang="en-US" dirty="0" smtClean="0"/>
              <a:t>占位符</a:t>
            </a:r>
            <a:endParaRPr lang="en-US" altLang="zh-CN" dirty="0" smtClean="0"/>
          </a:p>
          <a:p>
            <a:r>
              <a:rPr lang="en-US" altLang="zh-CN" dirty="0" smtClean="0"/>
              <a:t>Execute immediate </a:t>
            </a:r>
            <a:r>
              <a:rPr lang="en-US" altLang="zh-CN" dirty="0" err="1" smtClean="0"/>
              <a:t>v_sql</a:t>
            </a:r>
            <a:r>
              <a:rPr lang="en-US" altLang="zh-CN" dirty="0" smtClean="0"/>
              <a:t>  using I ;</a:t>
            </a:r>
          </a:p>
          <a:p>
            <a:r>
              <a:rPr lang="en-US" altLang="zh-CN" dirty="0" smtClean="0"/>
              <a:t>End loop;</a:t>
            </a:r>
          </a:p>
          <a:p>
            <a:r>
              <a:rPr lang="en-US" altLang="zh-CN" dirty="0" smtClean="0"/>
              <a:t>Commit;</a:t>
            </a:r>
          </a:p>
          <a:p>
            <a:r>
              <a:rPr lang="en-US" altLang="zh-CN" dirty="0" smtClean="0"/>
              <a:t>End;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查询执行的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</a:t>
            </a:r>
            <a:endParaRPr lang="en-US" altLang="zh-CN" dirty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sql_text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sql_id</a:t>
            </a:r>
            <a:r>
              <a:rPr lang="en-US" altLang="zh-CN" dirty="0" smtClean="0"/>
              <a:t>, executions from </a:t>
            </a:r>
            <a:r>
              <a:rPr lang="en-US" altLang="zh-CN" dirty="0" err="1" smtClean="0"/>
              <a:t>v$sql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sql_text</a:t>
            </a:r>
            <a:r>
              <a:rPr lang="en-US" altLang="zh-CN" dirty="0" smtClean="0"/>
              <a:t> like ‘%hello%’;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2" idx="3"/>
          </p:cNvCxnSpPr>
          <p:nvPr/>
        </p:nvCxnSpPr>
        <p:spPr>
          <a:xfrm flipV="1">
            <a:off x="6516216" y="908720"/>
            <a:ext cx="576064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3"/>
          </p:cNvCxnSpPr>
          <p:nvPr/>
        </p:nvCxnSpPr>
        <p:spPr>
          <a:xfrm>
            <a:off x="6516216" y="1232756"/>
            <a:ext cx="576064" cy="267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116770" y="71069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硬解析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116770" y="1320398"/>
            <a:ext cx="115212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</a:t>
            </a:r>
            <a:r>
              <a:rPr lang="zh-CN" altLang="en-US" dirty="0" smtClean="0"/>
              <a:t>解析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09710" y="84774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无</a:t>
            </a:r>
            <a:endParaRPr lang="zh-CN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609710" y="132039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有</a:t>
            </a:r>
          </a:p>
        </p:txBody>
      </p:sp>
    </p:spTree>
    <p:extLst>
      <p:ext uri="{BB962C8B-B14F-4D97-AF65-F5344CB8AC3E}">
        <p14:creationId xmlns:p14="http://schemas.microsoft.com/office/powerpoint/2010/main" val="325873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764704"/>
            <a:ext cx="3240360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67744" y="1268760"/>
            <a:ext cx="9361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35696" y="1268760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3355" y="191683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07959" y="1268760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07959" y="1893903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77371" y="2564904"/>
            <a:ext cx="171862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19672" y="3068960"/>
            <a:ext cx="2448272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012160" y="908720"/>
            <a:ext cx="144016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04048" y="4221088"/>
            <a:ext cx="3456384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72200" y="4293096"/>
            <a:ext cx="187220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72200" y="5085184"/>
            <a:ext cx="187220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72200" y="5877272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04048" y="4221088"/>
            <a:ext cx="7200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12160" y="908720"/>
            <a:ext cx="144016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67744" y="76781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处理器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92180" y="3984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内存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7253" y="5363924"/>
            <a:ext cx="81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6296" y="44324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硬盘</a:t>
            </a:r>
          </a:p>
        </p:txBody>
      </p:sp>
      <p:sp>
        <p:nvSpPr>
          <p:cNvPr id="24" name="矩形 23"/>
          <p:cNvSpPr/>
          <p:nvPr/>
        </p:nvSpPr>
        <p:spPr>
          <a:xfrm>
            <a:off x="6372200" y="4293096"/>
            <a:ext cx="288032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372200" y="5085184"/>
            <a:ext cx="36004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372200" y="5877272"/>
            <a:ext cx="360040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55976" y="1916832"/>
            <a:ext cx="1656184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84068" y="1916832"/>
            <a:ext cx="0" cy="2304256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5536" y="26064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缓存技术</a:t>
            </a:r>
            <a:endParaRPr lang="zh-CN" altLang="en-US" sz="2400" b="1" dirty="0"/>
          </a:p>
        </p:txBody>
      </p:sp>
      <p:sp>
        <p:nvSpPr>
          <p:cNvPr id="32" name="矩形 31"/>
          <p:cNvSpPr/>
          <p:nvPr/>
        </p:nvSpPr>
        <p:spPr>
          <a:xfrm>
            <a:off x="5004048" y="5548590"/>
            <a:ext cx="720080" cy="976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Flash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004048" y="5085184"/>
            <a:ext cx="720080" cy="463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0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如何解决</a:t>
            </a:r>
            <a:r>
              <a:rPr lang="en-US" altLang="zh-CN" sz="2400" b="1" dirty="0" smtClean="0"/>
              <a:t>ORA-04031</a:t>
            </a:r>
            <a:r>
              <a:rPr lang="zh-CN" altLang="en-US" sz="2400" b="1" dirty="0" smtClean="0"/>
              <a:t>错误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70734"/>
            <a:ext cx="8484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、找出没有共享的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en-US" altLang="zh-CN" dirty="0" smtClean="0"/>
              <a:t>Select SQL_FULLTEXT from </a:t>
            </a:r>
            <a:r>
              <a:rPr lang="en-US" altLang="zh-CN" dirty="0" err="1" smtClean="0"/>
              <a:t>v$sql</a:t>
            </a:r>
            <a:r>
              <a:rPr lang="en-US" altLang="zh-CN" dirty="0" smtClean="0"/>
              <a:t> where EXECUTIONS=1 and </a:t>
            </a:r>
            <a:r>
              <a:rPr lang="en-US" altLang="zh-CN" dirty="0" err="1" smtClean="0"/>
              <a:t>sql_text</a:t>
            </a:r>
            <a:r>
              <a:rPr lang="en-US" altLang="zh-CN" dirty="0" smtClean="0"/>
              <a:t> like ‘%from t%’;</a:t>
            </a:r>
          </a:p>
          <a:p>
            <a:r>
              <a:rPr lang="en-US" altLang="zh-CN" dirty="0" smtClean="0"/>
              <a:t>Select SQL_FULLTEXT from </a:t>
            </a:r>
            <a:r>
              <a:rPr lang="en-US" altLang="zh-CN" dirty="0" err="1" smtClean="0"/>
              <a:t>v$sql</a:t>
            </a:r>
            <a:r>
              <a:rPr lang="en-US" altLang="zh-CN" dirty="0" smtClean="0"/>
              <a:t> where EXECUTIONS=1 order by </a:t>
            </a:r>
            <a:r>
              <a:rPr lang="en-US" altLang="zh-CN" dirty="0" err="1" smtClean="0"/>
              <a:t>sql_text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、找出解析命中率</a:t>
            </a:r>
            <a:endParaRPr lang="en-US" altLang="zh-CN" dirty="0" smtClean="0"/>
          </a:p>
          <a:p>
            <a:r>
              <a:rPr lang="en-US" altLang="zh-CN" dirty="0" smtClean="0"/>
              <a:t>Select sum(</a:t>
            </a:r>
            <a:r>
              <a:rPr lang="en-US" altLang="zh-CN" dirty="0" err="1" smtClean="0"/>
              <a:t>pinhits</a:t>
            </a:r>
            <a:r>
              <a:rPr lang="en-US" altLang="zh-CN" dirty="0" smtClean="0"/>
              <a:t>)/sum(pins)*100 from </a:t>
            </a:r>
            <a:r>
              <a:rPr lang="en-US" altLang="zh-CN" dirty="0" err="1" smtClean="0"/>
              <a:t>v$librarycache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Select sum(gets),sum(</a:t>
            </a:r>
            <a:r>
              <a:rPr lang="en-US" altLang="zh-CN" dirty="0" err="1" smtClean="0"/>
              <a:t>getmisses</a:t>
            </a:r>
            <a:r>
              <a:rPr lang="en-US" altLang="zh-CN" dirty="0" smtClean="0"/>
              <a:t>),100*sum(gets-</a:t>
            </a:r>
            <a:r>
              <a:rPr lang="en-US" altLang="zh-CN" dirty="0" err="1" smtClean="0"/>
              <a:t>getmisses</a:t>
            </a:r>
            <a:r>
              <a:rPr lang="en-US" altLang="zh-CN" dirty="0" smtClean="0"/>
              <a:t>)/sum(gets) from </a:t>
            </a:r>
            <a:r>
              <a:rPr lang="en-US" altLang="zh-CN" dirty="0" err="1" smtClean="0"/>
              <a:t>v$rowcache</a:t>
            </a:r>
            <a:r>
              <a:rPr lang="en-US" altLang="zh-CN" dirty="0" smtClean="0"/>
              <a:t>  </a:t>
            </a:r>
          </a:p>
          <a:p>
            <a:r>
              <a:rPr lang="en-US" altLang="zh-CN" dirty="0" smtClean="0"/>
              <a:t>where gets&gt;0;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97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48680"/>
            <a:ext cx="7341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、解决</a:t>
            </a:r>
            <a:r>
              <a:rPr lang="en-US" altLang="zh-CN" dirty="0" smtClean="0"/>
              <a:t>4031</a:t>
            </a:r>
            <a:r>
              <a:rPr lang="zh-CN" altLang="en-US" dirty="0" smtClean="0"/>
              <a:t>错误的方法</a:t>
            </a:r>
            <a:endParaRPr lang="en-US" altLang="zh-CN" dirty="0" smtClean="0"/>
          </a:p>
          <a:p>
            <a:pPr marL="342900" indent="-342900">
              <a:buAutoNum type="alphaLcParenR"/>
            </a:pPr>
            <a:r>
              <a:rPr lang="en-US" altLang="zh-CN" dirty="0" smtClean="0"/>
              <a:t>Alter system flush </a:t>
            </a:r>
            <a:r>
              <a:rPr lang="en-US" altLang="zh-CN" dirty="0" err="1" smtClean="0"/>
              <a:t>shared_pool</a:t>
            </a:r>
            <a:r>
              <a:rPr lang="en-US" altLang="zh-CN" dirty="0"/>
              <a:t> </a:t>
            </a:r>
            <a:r>
              <a:rPr lang="en-US" altLang="zh-CN" dirty="0" smtClean="0"/>
              <a:t>;--</a:t>
            </a:r>
            <a:r>
              <a:rPr lang="zh-CN" altLang="en-US" dirty="0" smtClean="0"/>
              <a:t>临时解决</a:t>
            </a:r>
            <a:endParaRPr lang="en-US" altLang="zh-CN" dirty="0" smtClean="0"/>
          </a:p>
          <a:p>
            <a:pPr marL="342900" indent="-342900">
              <a:buAutoNum type="alphaLcParenR"/>
            </a:pPr>
            <a:r>
              <a:rPr lang="zh-CN" altLang="en-US" dirty="0" smtClean="0"/>
              <a:t>共享</a:t>
            </a:r>
            <a:r>
              <a:rPr lang="en-US" altLang="zh-CN" dirty="0" smtClean="0"/>
              <a:t>SQL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AutoNum type="alphaLcParenR"/>
            </a:pPr>
            <a:r>
              <a:rPr lang="en-US" altLang="zh-CN" dirty="0" smtClean="0"/>
              <a:t>Select  * from </a:t>
            </a:r>
            <a:r>
              <a:rPr lang="en-US" altLang="zh-CN" dirty="0" err="1" smtClean="0"/>
              <a:t>v$db_object_cache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sharable_mem</a:t>
            </a:r>
            <a:r>
              <a:rPr lang="en-US" altLang="zh-CN" dirty="0" smtClean="0"/>
              <a:t> &gt; 10000</a:t>
            </a:r>
          </a:p>
          <a:p>
            <a:pPr lvl="1"/>
            <a:r>
              <a:rPr lang="en-US" altLang="zh-CN" dirty="0" smtClean="0"/>
              <a:t>And  (type = ‘PACKAGE’ or type=‘PACKAGE BODY’ or type = ‘FUNCTION’ </a:t>
            </a:r>
          </a:p>
          <a:p>
            <a:pPr lvl="1"/>
            <a:r>
              <a:rPr lang="en-US" altLang="zh-CN" dirty="0" smtClean="0"/>
              <a:t>or type= ‘PROCEDURE’ ) and kept = ‘NO’;</a:t>
            </a:r>
            <a:endParaRPr lang="en-US" altLang="zh-CN" dirty="0"/>
          </a:p>
          <a:p>
            <a:pPr lvl="1"/>
            <a:r>
              <a:rPr lang="zh-CN" altLang="en-US" dirty="0" smtClean="0"/>
              <a:t>执行</a:t>
            </a:r>
            <a:r>
              <a:rPr lang="en-US" altLang="zh-CN" dirty="0" err="1" smtClean="0"/>
              <a:t>dbms_shared_pool.keep</a:t>
            </a:r>
            <a:r>
              <a:rPr lang="en-US" altLang="zh-CN" dirty="0" smtClean="0"/>
              <a:t>(‘</a:t>
            </a:r>
            <a:r>
              <a:rPr lang="zh-CN" altLang="en-US" dirty="0" smtClean="0"/>
              <a:t>对象名</a:t>
            </a:r>
            <a:r>
              <a:rPr lang="en-US" altLang="zh-CN" dirty="0" smtClean="0"/>
              <a:t>’);</a:t>
            </a:r>
          </a:p>
          <a:p>
            <a:pPr lvl="1"/>
            <a:r>
              <a:rPr lang="en-US" altLang="zh-CN" dirty="0" smtClean="0"/>
              <a:t>DBMS _SHARED_POOL</a:t>
            </a:r>
          </a:p>
          <a:p>
            <a:pPr lvl="1"/>
            <a:r>
              <a:rPr lang="en-US" altLang="zh-CN" dirty="0" smtClean="0"/>
              <a:t>@?/</a:t>
            </a:r>
            <a:r>
              <a:rPr lang="en-US" altLang="zh-CN" dirty="0" err="1" smtClean="0"/>
              <a:t>rdbms</a:t>
            </a:r>
            <a:r>
              <a:rPr lang="en-US" altLang="zh-CN" dirty="0" smtClean="0"/>
              <a:t>/admin/</a:t>
            </a:r>
            <a:r>
              <a:rPr lang="en-US" altLang="zh-CN" dirty="0" err="1" smtClean="0"/>
              <a:t>dbmspool.sql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en-US" altLang="zh-CN" dirty="0" smtClean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如何解决</a:t>
            </a:r>
            <a:r>
              <a:rPr lang="en-US" altLang="zh-CN" sz="2400" b="1" dirty="0" smtClean="0"/>
              <a:t>ORA-04031</a:t>
            </a:r>
            <a:r>
              <a:rPr lang="zh-CN" altLang="en-US" sz="2400" b="1" dirty="0" smtClean="0"/>
              <a:t>错误</a:t>
            </a:r>
            <a:endParaRPr lang="zh-CN" altLang="en-US" sz="2400" b="1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38292" y="3482022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314356" y="3487436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97146" y="3451432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98532" y="3451432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690620" y="34290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170812" y="3703932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268688" y="3703932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754988" y="3703932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47076" y="3703932"/>
            <a:ext cx="287088" cy="28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3640378"/>
            <a:ext cx="15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</a:t>
            </a:r>
            <a:r>
              <a:rPr lang="en-US" altLang="zh-CN" dirty="0" smtClean="0"/>
              <a:t>chunk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112734" y="3459590"/>
            <a:ext cx="3329692" cy="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688798" y="3465004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24902" y="34290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272974" y="3442863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065062" y="3429000"/>
            <a:ext cx="1" cy="2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5380033" y="3675566"/>
            <a:ext cx="617530" cy="61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362354" y="3635178"/>
            <a:ext cx="513902" cy="513902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54239" y="3655626"/>
            <a:ext cx="637470" cy="637470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921518" y="3681500"/>
            <a:ext cx="287088" cy="28708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98475" y="3693204"/>
            <a:ext cx="111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</a:t>
            </a:r>
            <a:r>
              <a:rPr lang="en-US" altLang="zh-CN" dirty="0" smtClean="0"/>
              <a:t>chunk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1793209" y="3485779"/>
            <a:ext cx="1" cy="24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484444" y="3696341"/>
            <a:ext cx="617530" cy="6175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2250460" y="4149080"/>
            <a:ext cx="304162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528" y="4581128"/>
            <a:ext cx="7597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 </a:t>
            </a:r>
            <a:r>
              <a:rPr lang="zh-CN" altLang="en-US" dirty="0" smtClean="0"/>
              <a:t>保留区</a:t>
            </a:r>
            <a:endParaRPr lang="en-US" altLang="zh-CN" dirty="0" smtClean="0"/>
          </a:p>
          <a:p>
            <a:r>
              <a:rPr lang="en-US" altLang="zh-CN" dirty="0" smtClean="0"/>
              <a:t>     select  REQUEST_MISSES from </a:t>
            </a:r>
            <a:r>
              <a:rPr lang="en-US" altLang="zh-CN" dirty="0" err="1" smtClean="0"/>
              <a:t>v$shared_pool_reserved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e) </a:t>
            </a:r>
            <a:r>
              <a:rPr lang="zh-CN" altLang="en-US" dirty="0" smtClean="0"/>
              <a:t>增加</a:t>
            </a:r>
            <a:r>
              <a:rPr lang="en-US" altLang="zh-CN" dirty="0" err="1" smtClean="0"/>
              <a:t>shared_pool</a:t>
            </a:r>
            <a:r>
              <a:rPr lang="zh-CN" altLang="en-US" dirty="0" smtClean="0"/>
              <a:t>空间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select</a:t>
            </a:r>
            <a:r>
              <a:rPr lang="en-US" altLang="zh-CN" dirty="0"/>
              <a:t> </a:t>
            </a:r>
            <a:r>
              <a:rPr lang="en-US" altLang="zh-CN" dirty="0" smtClean="0"/>
              <a:t>COMPONENT,CURRENT_SIZE from V$SGA_DYNAMIC_COMPONENTS;</a:t>
            </a:r>
          </a:p>
          <a:p>
            <a:r>
              <a:rPr lang="en-US" altLang="zh-CN" dirty="0" smtClean="0"/>
              <a:t>     show parameter </a:t>
            </a:r>
            <a:r>
              <a:rPr lang="en-US" altLang="zh-CN" dirty="0" err="1" smtClean="0"/>
              <a:t>sga_target</a:t>
            </a:r>
            <a:endParaRPr lang="en-US" altLang="zh-CN" dirty="0" smtClean="0"/>
          </a:p>
          <a:p>
            <a:r>
              <a:rPr lang="en-US" altLang="zh-CN" dirty="0" smtClean="0"/>
              <a:t>     show parameter </a:t>
            </a:r>
            <a:r>
              <a:rPr lang="en-US" altLang="zh-CN" dirty="0" err="1" smtClean="0"/>
              <a:t>sga_max_size</a:t>
            </a:r>
            <a:endParaRPr lang="en-US" altLang="zh-CN" dirty="0" smtClean="0"/>
          </a:p>
          <a:p>
            <a:r>
              <a:rPr lang="en-US" altLang="zh-CN" dirty="0" smtClean="0"/>
              <a:t>     alter system set </a:t>
            </a:r>
            <a:r>
              <a:rPr lang="en-US" altLang="zh-CN" dirty="0" err="1" smtClean="0"/>
              <a:t>shared_pool_size</a:t>
            </a:r>
            <a:r>
              <a:rPr lang="en-US" altLang="zh-CN" dirty="0" smtClean="0"/>
              <a:t>=150M scope=both;</a:t>
            </a:r>
          </a:p>
        </p:txBody>
      </p:sp>
    </p:spTree>
    <p:extLst>
      <p:ext uri="{BB962C8B-B14F-4D97-AF65-F5344CB8AC3E}">
        <p14:creationId xmlns:p14="http://schemas.microsoft.com/office/powerpoint/2010/main" val="30890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如何设置</a:t>
            </a:r>
            <a:r>
              <a:rPr lang="en-US" altLang="zh-CN" sz="2400" b="1" dirty="0" smtClean="0"/>
              <a:t>shared pool</a:t>
            </a:r>
            <a:r>
              <a:rPr lang="zh-CN" altLang="en-US" sz="2400" b="1" dirty="0" smtClean="0"/>
              <a:t>及</a:t>
            </a:r>
            <a:r>
              <a:rPr lang="en-US" altLang="zh-CN" sz="2400" b="1" dirty="0" smtClean="0"/>
              <a:t>SGA</a:t>
            </a:r>
            <a:r>
              <a:rPr lang="zh-CN" altLang="en-US" sz="2400" b="1" dirty="0" smtClean="0"/>
              <a:t>的大小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956707" y="692696"/>
            <a:ext cx="1427686" cy="104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Free</a:t>
            </a:r>
            <a:r>
              <a:rPr lang="zh-CN" altLang="en-US" dirty="0" smtClean="0"/>
              <a:t>空间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816394"/>
            <a:ext cx="11028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SGA</a:t>
            </a:r>
          </a:p>
          <a:p>
            <a:pPr algn="ctr"/>
            <a:r>
              <a:rPr lang="en-US" altLang="zh-CN" sz="1400" dirty="0" smtClean="0"/>
              <a:t>Share pool</a:t>
            </a:r>
          </a:p>
          <a:p>
            <a:pPr algn="ctr"/>
            <a:r>
              <a:rPr lang="zh-CN" altLang="en-US" sz="1400" dirty="0" smtClean="0"/>
              <a:t>（</a:t>
            </a:r>
            <a:r>
              <a:rPr lang="en-US" altLang="zh-CN" sz="1400" dirty="0" smtClean="0"/>
              <a:t>200M</a:t>
            </a:r>
            <a:r>
              <a:rPr lang="zh-CN" altLang="en-US" sz="1400" dirty="0" smtClean="0"/>
              <a:t>）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3403634" y="692697"/>
            <a:ext cx="2630726" cy="1040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Library cache</a:t>
            </a:r>
          </a:p>
          <a:p>
            <a:pPr algn="ctr"/>
            <a:r>
              <a:rPr lang="zh-CN" altLang="en-US" dirty="0"/>
              <a:t>库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语句、执行计划）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34360" y="696477"/>
            <a:ext cx="1345952" cy="104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Row cache</a:t>
            </a:r>
          </a:p>
          <a:p>
            <a:pPr algn="ctr"/>
            <a:r>
              <a:rPr lang="zh-CN" altLang="en-US" dirty="0" smtClean="0"/>
              <a:t>字典缓存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5" y="2132856"/>
            <a:ext cx="80357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硬解析过程：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、找</a:t>
            </a:r>
            <a:r>
              <a:rPr lang="en-US" altLang="zh-CN" dirty="0" smtClean="0"/>
              <a:t>	2</a:t>
            </a:r>
            <a:r>
              <a:rPr lang="zh-CN" altLang="en-US" dirty="0" smtClean="0"/>
              <a:t>、找空的</a:t>
            </a:r>
            <a:r>
              <a:rPr lang="en-US" altLang="zh-CN" dirty="0" smtClean="0"/>
              <a:t>	3</a:t>
            </a:r>
            <a:r>
              <a:rPr lang="zh-CN" altLang="en-US" dirty="0" smtClean="0"/>
              <a:t>、挂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2852936"/>
            <a:ext cx="8107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、如果不共享，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的硬解析很大，第二步“找空的”和第三步“挂”会很耗时，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反而会阻碍性能，此时有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还不如没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、如果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设得很大，链中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会变得非常大，第一步“找”会很费时</a:t>
            </a:r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en-US" altLang="zh-CN" dirty="0" smtClean="0"/>
              <a:t>share pool</a:t>
            </a:r>
            <a:r>
              <a:rPr lang="zh-CN" altLang="en-US" dirty="0" smtClean="0"/>
              <a:t>设置不要太大（小于</a:t>
            </a:r>
            <a:r>
              <a:rPr lang="en-US" altLang="zh-CN" dirty="0" smtClean="0"/>
              <a:t>10G</a:t>
            </a:r>
            <a:r>
              <a:rPr lang="zh-CN" altLang="en-US" dirty="0" smtClean="0"/>
              <a:t>）；</a:t>
            </a:r>
            <a:r>
              <a:rPr lang="zh-CN" altLang="en-US" dirty="0" smtClean="0">
                <a:solidFill>
                  <a:srgbClr val="FF0000"/>
                </a:solidFill>
              </a:rPr>
              <a:t>（与内存块的</a:t>
            </a:r>
            <a:r>
              <a:rPr lang="en-US" altLang="zh-CN" dirty="0" smtClean="0">
                <a:solidFill>
                  <a:srgbClr val="FF0000"/>
                </a:solidFill>
              </a:rPr>
              <a:t>Page Table cache </a:t>
            </a:r>
            <a:r>
              <a:rPr lang="zh-CN" altLang="en-US" dirty="0" smtClean="0">
                <a:solidFill>
                  <a:srgbClr val="FF0000"/>
                </a:solidFill>
              </a:rPr>
              <a:t>到</a:t>
            </a:r>
            <a:r>
              <a:rPr lang="en-US" altLang="zh-CN" dirty="0" smtClean="0">
                <a:solidFill>
                  <a:srgbClr val="FF0000"/>
                </a:solidFill>
              </a:rPr>
              <a:t>Translation </a:t>
            </a:r>
            <a:r>
              <a:rPr lang="en-US" altLang="zh-CN" dirty="0" err="1" smtClean="0">
                <a:solidFill>
                  <a:srgbClr val="FF0000"/>
                </a:solidFill>
              </a:rPr>
              <a:t>Lookaside</a:t>
            </a:r>
            <a:r>
              <a:rPr lang="en-US" altLang="zh-CN" dirty="0" smtClean="0">
                <a:solidFill>
                  <a:srgbClr val="FF0000"/>
                </a:solidFill>
              </a:rPr>
              <a:t> Buffer</a:t>
            </a:r>
            <a:r>
              <a:rPr lang="zh-CN" altLang="en-US" dirty="0" smtClean="0">
                <a:solidFill>
                  <a:srgbClr val="FF0000"/>
                </a:solidFill>
              </a:rPr>
              <a:t>演变的原理一样）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、在</a:t>
            </a:r>
            <a:r>
              <a:rPr lang="en-US" altLang="zh-CN" dirty="0" smtClean="0"/>
              <a:t>Oracle10g</a:t>
            </a:r>
            <a:r>
              <a:rPr lang="zh-CN" altLang="en-US" dirty="0" smtClean="0"/>
              <a:t>中允许有多个</a:t>
            </a:r>
            <a:r>
              <a:rPr lang="en-US" altLang="zh-CN" dirty="0" smtClean="0"/>
              <a:t>sub shared pool,</a:t>
            </a:r>
            <a:r>
              <a:rPr lang="zh-CN" altLang="en-US" dirty="0" smtClean="0"/>
              <a:t>可以设置大于</a:t>
            </a:r>
            <a:r>
              <a:rPr lang="en-US" altLang="zh-CN" dirty="0" smtClean="0"/>
              <a:t>1G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shared pool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查看执行计划：（</a:t>
            </a:r>
            <a:r>
              <a:rPr lang="zh-CN" altLang="en-US" dirty="0" smtClean="0">
                <a:solidFill>
                  <a:srgbClr val="FF0000"/>
                </a:solidFill>
              </a:rPr>
              <a:t>具体执行计划过程看</a:t>
            </a:r>
            <a:r>
              <a:rPr lang="en-US" altLang="zh-CN" dirty="0" smtClean="0">
                <a:solidFill>
                  <a:srgbClr val="FF0000"/>
                </a:solidFill>
              </a:rPr>
              <a:t>word</a:t>
            </a:r>
            <a:r>
              <a:rPr lang="zh-CN" altLang="en-US" dirty="0" smtClean="0">
                <a:solidFill>
                  <a:srgbClr val="FF0000"/>
                </a:solidFill>
              </a:rPr>
              <a:t>文档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Select * from table(</a:t>
            </a:r>
            <a:r>
              <a:rPr lang="en-US" altLang="zh-CN" dirty="0" err="1" smtClean="0"/>
              <a:t>dbms_xplan.display_cursor</a:t>
            </a:r>
            <a:r>
              <a:rPr lang="en-US" altLang="zh-CN" dirty="0" smtClean="0"/>
              <a:t>(‘g4pkdjfijisfadk’));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06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102" y="908720"/>
            <a:ext cx="87613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Share pool</a:t>
            </a:r>
            <a:r>
              <a:rPr lang="zh-CN" altLang="en-US" dirty="0" smtClean="0"/>
              <a:t>合理设置大小的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验证语句：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/>
              <a:t>'Shared Pool' </a:t>
            </a:r>
            <a:r>
              <a:rPr lang="en-US" altLang="zh-CN" dirty="0" err="1" smtClean="0"/>
              <a:t>component,shared_pool_size_for_estimate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estd_sp_size</a:t>
            </a:r>
            <a:r>
              <a:rPr lang="en-US" altLang="zh-CN" dirty="0" smtClean="0"/>
              <a:t>,</a:t>
            </a:r>
          </a:p>
          <a:p>
            <a:r>
              <a:rPr lang="en-US" altLang="zh-CN" dirty="0" err="1" smtClean="0"/>
              <a:t>estd_lc_time_saved_factor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parse_time_factor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case when </a:t>
            </a:r>
            <a:r>
              <a:rPr lang="en-US" altLang="zh-CN" dirty="0" err="1"/>
              <a:t>current_parse_time_elapsed_s</a:t>
            </a:r>
            <a:r>
              <a:rPr lang="en-US" altLang="zh-CN" dirty="0"/>
              <a:t> + </a:t>
            </a:r>
            <a:r>
              <a:rPr lang="en-US" altLang="zh-CN" dirty="0" err="1"/>
              <a:t>adjustment_s</a:t>
            </a:r>
            <a:r>
              <a:rPr lang="en-US" altLang="zh-CN" dirty="0"/>
              <a:t> &lt; 0</a:t>
            </a:r>
          </a:p>
          <a:p>
            <a:r>
              <a:rPr lang="en-US" altLang="zh-CN" dirty="0"/>
              <a:t>then 0 </a:t>
            </a:r>
            <a:endParaRPr lang="en-US" altLang="zh-CN" dirty="0" smtClean="0"/>
          </a:p>
          <a:p>
            <a:r>
              <a:rPr lang="en-US" altLang="zh-CN" dirty="0" smtClean="0"/>
              <a:t>else </a:t>
            </a:r>
            <a:r>
              <a:rPr lang="en-US" altLang="zh-CN" dirty="0" err="1"/>
              <a:t>current_parse_time_elapsed_s</a:t>
            </a:r>
            <a:r>
              <a:rPr lang="en-US" altLang="zh-CN" dirty="0"/>
              <a:t> + </a:t>
            </a:r>
            <a:r>
              <a:rPr lang="en-US" altLang="zh-CN" dirty="0" err="1"/>
              <a:t>adjustment_s</a:t>
            </a:r>
            <a:endParaRPr lang="en-US" altLang="zh-CN" dirty="0"/>
          </a:p>
          <a:p>
            <a:r>
              <a:rPr lang="en-US" altLang="zh-CN" dirty="0"/>
              <a:t>end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response_time</a:t>
            </a:r>
            <a:endParaRPr lang="en-US" altLang="zh-CN" dirty="0"/>
          </a:p>
          <a:p>
            <a:r>
              <a:rPr lang="en-US" altLang="zh-CN" dirty="0"/>
              <a:t>from 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/>
              <a:t>select shared_pool_size_for_estimate,shared_pool_size_factor,estd_lc_time_saved_factor,</a:t>
            </a:r>
          </a:p>
          <a:p>
            <a:r>
              <a:rPr lang="en-US" altLang="zh-CN" dirty="0" err="1"/>
              <a:t>a.estd_lc_time_saved,e.value</a:t>
            </a:r>
            <a:r>
              <a:rPr lang="en-US" altLang="zh-CN" dirty="0"/>
              <a:t>/100 </a:t>
            </a:r>
            <a:r>
              <a:rPr lang="en-US" altLang="zh-CN" dirty="0" err="1"/>
              <a:t>current_parse_time_elapsed_s,c.estd_lc_time_saved</a:t>
            </a:r>
            <a:r>
              <a:rPr lang="en-US" altLang="zh-CN" dirty="0"/>
              <a:t> - </a:t>
            </a:r>
            <a:r>
              <a:rPr lang="en-US" altLang="zh-CN" dirty="0" err="1"/>
              <a:t>a.estd_lc_time_saved</a:t>
            </a:r>
            <a:r>
              <a:rPr lang="en-US" altLang="zh-CN" dirty="0"/>
              <a:t> </a:t>
            </a:r>
            <a:r>
              <a:rPr lang="en-US" altLang="zh-CN" dirty="0" err="1"/>
              <a:t>adjustment_s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from </a:t>
            </a:r>
            <a:r>
              <a:rPr lang="en-US" altLang="zh-CN" dirty="0" err="1"/>
              <a:t>v$shared_pool_advice</a:t>
            </a:r>
            <a:r>
              <a:rPr lang="en-US" altLang="zh-CN" dirty="0"/>
              <a:t> a,(select * from </a:t>
            </a:r>
            <a:r>
              <a:rPr lang="en-US" altLang="zh-CN" dirty="0" err="1"/>
              <a:t>v$sysstat</a:t>
            </a:r>
            <a:r>
              <a:rPr lang="en-US" altLang="zh-CN" dirty="0"/>
              <a:t> where name='parse time elapsed') e,(select </a:t>
            </a:r>
            <a:r>
              <a:rPr lang="en-US" altLang="zh-CN" dirty="0" err="1"/>
              <a:t>estd_lc_time_saved</a:t>
            </a:r>
            <a:r>
              <a:rPr lang="en-US" altLang="zh-CN" dirty="0"/>
              <a:t> from </a:t>
            </a:r>
            <a:r>
              <a:rPr lang="en-US" altLang="zh-CN" dirty="0" err="1"/>
              <a:t>v$shared_pool_advice</a:t>
            </a:r>
            <a:r>
              <a:rPr lang="en-US" altLang="zh-CN" dirty="0"/>
              <a:t> where </a:t>
            </a:r>
            <a:r>
              <a:rPr lang="en-US" altLang="zh-CN" dirty="0" err="1"/>
              <a:t>shared_pool_size_factor</a:t>
            </a:r>
            <a:r>
              <a:rPr lang="en-US" altLang="zh-CN" dirty="0"/>
              <a:t>=1) c);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如何设置</a:t>
            </a:r>
            <a:r>
              <a:rPr lang="en-US" altLang="zh-CN" sz="2400" b="1" dirty="0" smtClean="0"/>
              <a:t>shared pool</a:t>
            </a:r>
            <a:r>
              <a:rPr lang="zh-CN" altLang="en-US" sz="2400" b="1" dirty="0" smtClean="0"/>
              <a:t>及</a:t>
            </a:r>
            <a:r>
              <a:rPr lang="en-US" altLang="zh-CN" sz="2400" b="1" dirty="0" smtClean="0"/>
              <a:t>SGA</a:t>
            </a:r>
            <a:r>
              <a:rPr lang="zh-CN" altLang="en-US" sz="2400" b="1" dirty="0" smtClean="0"/>
              <a:t>的大小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040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697" y="620688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为什么需要数据库：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、存取数据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、可以很方便的检索、处理数据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7544" y="3356992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块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09582" y="3356992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8k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63688" y="3356992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8k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379349" y="3356992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7544" y="3933056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9582" y="3933056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63688" y="3933056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379349" y="3933056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7544" y="4509120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9582" y="4509120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63688" y="4509120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79349" y="4509120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67544" y="5085184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9582" y="5085184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763688" y="5085184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79349" y="5085184"/>
            <a:ext cx="648072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37308" y="5805264"/>
            <a:ext cx="142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Dbf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95936" y="3352924"/>
            <a:ext cx="5112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块大小：</a:t>
            </a:r>
            <a:r>
              <a:rPr lang="en-US" altLang="zh-CN" dirty="0" smtClean="0"/>
              <a:t>2k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16k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32k</a:t>
            </a:r>
          </a:p>
          <a:p>
            <a:r>
              <a:rPr lang="zh-CN" altLang="en-US" dirty="0" smtClean="0"/>
              <a:t>通常块大小设为</a:t>
            </a:r>
            <a:r>
              <a:rPr lang="en-US" altLang="zh-CN" dirty="0" smtClean="0"/>
              <a:t>8k</a:t>
            </a:r>
          </a:p>
          <a:p>
            <a:endParaRPr lang="en-US" altLang="zh-CN" dirty="0"/>
          </a:p>
          <a:p>
            <a:r>
              <a:rPr lang="zh-CN" altLang="en-US" dirty="0" smtClean="0"/>
              <a:t>段：一个表一个段</a:t>
            </a:r>
            <a:endParaRPr lang="en-US" altLang="zh-CN" dirty="0" smtClean="0"/>
          </a:p>
          <a:p>
            <a:r>
              <a:rPr lang="zh-CN" altLang="en-US" dirty="0" smtClean="0"/>
              <a:t>区：区是物理上连续的块，区是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给段分配空间的最小单位</a:t>
            </a:r>
            <a:endParaRPr lang="en-US" altLang="zh-CN" dirty="0" smtClean="0"/>
          </a:p>
          <a:p>
            <a:r>
              <a:rPr lang="zh-CN" altLang="en-US" dirty="0" smtClean="0"/>
              <a:t>块：是</a:t>
            </a:r>
            <a:r>
              <a:rPr lang="en-US" altLang="zh-CN" dirty="0" smtClean="0"/>
              <a:t>Oracle IO</a:t>
            </a:r>
            <a:r>
              <a:rPr lang="zh-CN" altLang="en-US" dirty="0" smtClean="0"/>
              <a:t>的最小单位，一个块里有多个行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Dbf</a:t>
            </a:r>
            <a:r>
              <a:rPr lang="zh-CN" altLang="en-US" dirty="0" smtClean="0"/>
              <a:t>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个块为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，内存中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个块为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cache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51520" y="3261244"/>
            <a:ext cx="3454146" cy="671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51416" y="34603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67544" y="3431339"/>
            <a:ext cx="642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67543" y="3536255"/>
            <a:ext cx="642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73579" y="3645024"/>
            <a:ext cx="642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67542" y="3717032"/>
            <a:ext cx="642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70561" y="3829690"/>
            <a:ext cx="642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48974" y="1885971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214596" y="1885971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36" name="矩形 35"/>
          <p:cNvSpPr/>
          <p:nvPr/>
        </p:nvSpPr>
        <p:spPr>
          <a:xfrm>
            <a:off x="7307277" y="1885970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37" name="矩形 36"/>
          <p:cNvSpPr/>
          <p:nvPr/>
        </p:nvSpPr>
        <p:spPr>
          <a:xfrm>
            <a:off x="4860032" y="484186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22296" y="484186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307277" y="484186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73314" y="116632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38305" y="2717035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6570490" y="1303970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6930530" y="1303970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87639" y="1412776"/>
            <a:ext cx="65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7966342" y="1268760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83491" y="1387402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 rot="9542043">
            <a:off x="3057180" y="2629088"/>
            <a:ext cx="1877511" cy="2219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88560" y="24837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</a:rPr>
              <a:t>个</a:t>
            </a: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</a:rPr>
              <a:t>buffer </a:t>
            </a:r>
            <a:r>
              <a:rPr lang="en-US" altLang="zh-CN" dirty="0" smtClean="0"/>
              <a:t>= </a:t>
            </a:r>
            <a:r>
              <a:rPr lang="en-US" altLang="zh-CN" b="1" dirty="0" smtClean="0">
                <a:solidFill>
                  <a:schemeClr val="accent2"/>
                </a:solidFill>
              </a:rPr>
              <a:t>1</a:t>
            </a:r>
            <a:r>
              <a:rPr lang="zh-CN" altLang="en-US" b="1" dirty="0" smtClean="0">
                <a:solidFill>
                  <a:schemeClr val="accent2"/>
                </a:solidFill>
              </a:rPr>
              <a:t>个</a:t>
            </a:r>
            <a:r>
              <a:rPr lang="en-US" altLang="zh-CN" b="1" dirty="0" smtClean="0">
                <a:solidFill>
                  <a:schemeClr val="accent2"/>
                </a:solidFill>
              </a:rPr>
              <a:t>block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9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69269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r>
              <a:rPr lang="zh-CN" altLang="en-US" dirty="0" smtClean="0"/>
              <a:t>的意义：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、减少物理</a:t>
            </a:r>
            <a:r>
              <a:rPr lang="en-US" altLang="zh-CN" dirty="0" smtClean="0"/>
              <a:t>IO</a:t>
            </a:r>
            <a:r>
              <a:rPr lang="zh-CN" altLang="en-US" dirty="0" smtClean="0"/>
              <a:t>（磁盘读），增加逻辑</a:t>
            </a:r>
            <a:r>
              <a:rPr lang="en-US" altLang="zh-CN" dirty="0" smtClean="0"/>
              <a:t>IO</a:t>
            </a:r>
            <a:r>
              <a:rPr lang="zh-CN" altLang="en-US" dirty="0" smtClean="0"/>
              <a:t>（内存读）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、构造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411760" y="2070140"/>
            <a:ext cx="1656184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699792" y="2286164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99792" y="2430180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699792" y="2590964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99792" y="2743364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99792" y="2895764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39552" y="2610200"/>
            <a:ext cx="165618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1560" y="228616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一个会话访问一个块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24953" y="17008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缓存中一个</a:t>
            </a:r>
            <a:r>
              <a:rPr lang="en-US" altLang="zh-CN" dirty="0" smtClean="0"/>
              <a:t>cache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04048" y="177281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一个会话用户修改数据，没有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以前，其他用户是看不到的修改数据的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2506951" y="4158372"/>
            <a:ext cx="1656184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794983" y="4374396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794983" y="4518412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794983" y="4679196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94983" y="4831596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794983" y="4983996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34743" y="4698432"/>
            <a:ext cx="165618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9552" y="437439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另外一个会话访问</a:t>
            </a:r>
            <a:r>
              <a:rPr lang="zh-CN" altLang="en-US" dirty="0"/>
              <a:t>这</a:t>
            </a:r>
            <a:r>
              <a:rPr lang="zh-CN" altLang="en-US" dirty="0" smtClean="0"/>
              <a:t>个块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20144" y="378904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缓存中一个</a:t>
            </a:r>
            <a:r>
              <a:rPr lang="en-US" altLang="zh-CN" dirty="0" smtClean="0"/>
              <a:t>cache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062146" y="2945153"/>
            <a:ext cx="2016224" cy="1183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Undo.dbf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改变没有提交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6" idx="3"/>
            <a:endCxn id="28" idx="1"/>
          </p:cNvCxnSpPr>
          <p:nvPr/>
        </p:nvCxnSpPr>
        <p:spPr>
          <a:xfrm>
            <a:off x="4067944" y="2610200"/>
            <a:ext cx="994202" cy="926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1"/>
            <a:endCxn id="19" idx="3"/>
          </p:cNvCxnSpPr>
          <p:nvPr/>
        </p:nvCxnSpPr>
        <p:spPr>
          <a:xfrm flipH="1">
            <a:off x="4163135" y="3536896"/>
            <a:ext cx="899011" cy="1161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83015" y="5229200"/>
            <a:ext cx="69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</a:t>
            </a:r>
            <a:r>
              <a:rPr lang="zh-CN" altLang="en-US" dirty="0" smtClean="0"/>
              <a:t>块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08104" y="43098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</a:t>
            </a:r>
            <a:r>
              <a:rPr lang="en-US" altLang="zh-CN" dirty="0" smtClean="0">
                <a:solidFill>
                  <a:schemeClr val="accent2"/>
                </a:solidFill>
              </a:rPr>
              <a:t>rollback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8024" y="5048016"/>
            <a:ext cx="4334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的作用：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、可以对没有提交的操作回滚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只要未提交，就可以回滚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、在</a:t>
            </a:r>
            <a:r>
              <a:rPr lang="en-US" altLang="zh-CN" dirty="0" err="1" smtClean="0"/>
              <a:t>bufferCache</a:t>
            </a:r>
            <a:r>
              <a:rPr lang="zh-CN" altLang="en-US" dirty="0" smtClean="0"/>
              <a:t>中构造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</a:t>
            </a:r>
            <a:endParaRPr lang="en-US" altLang="zh-CN" dirty="0" smtClean="0"/>
          </a:p>
          <a:p>
            <a:r>
              <a:rPr lang="zh-CN" altLang="en-US" dirty="0" smtClean="0"/>
              <a:t>       只要未提交，别的会话就看不见修改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38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r>
              <a:rPr lang="zh-CN" altLang="en-US" sz="2400" b="1" dirty="0" smtClean="0"/>
              <a:t>内存组织结构剖析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链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71600" y="692696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71600" y="1844933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971600" y="3017205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133855" y="692696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133855" y="1844933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133855" y="3017205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28774" y="692696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228774" y="1844933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228774" y="3017205"/>
            <a:ext cx="668216" cy="668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118946" y="3789040"/>
            <a:ext cx="245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双向链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9" idx="3"/>
            <a:endCxn id="40" idx="1"/>
          </p:cNvCxnSpPr>
          <p:nvPr/>
        </p:nvCxnSpPr>
        <p:spPr>
          <a:xfrm>
            <a:off x="1069458" y="1263054"/>
            <a:ext cx="0" cy="67973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0" idx="7"/>
            <a:endCxn id="39" idx="5"/>
          </p:cNvCxnSpPr>
          <p:nvPr/>
        </p:nvCxnSpPr>
        <p:spPr>
          <a:xfrm flipV="1">
            <a:off x="1541958" y="1263054"/>
            <a:ext cx="0" cy="67973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1069458" y="2441141"/>
            <a:ext cx="0" cy="67973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1541958" y="2441141"/>
            <a:ext cx="0" cy="67973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7"/>
            <a:endCxn id="42" idx="1"/>
          </p:cNvCxnSpPr>
          <p:nvPr/>
        </p:nvCxnSpPr>
        <p:spPr>
          <a:xfrm>
            <a:off x="1541958" y="790554"/>
            <a:ext cx="68975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2" idx="3"/>
            <a:endCxn id="39" idx="5"/>
          </p:cNvCxnSpPr>
          <p:nvPr/>
        </p:nvCxnSpPr>
        <p:spPr>
          <a:xfrm flipH="1">
            <a:off x="1541958" y="1263054"/>
            <a:ext cx="68975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2" idx="6"/>
            <a:endCxn id="46" idx="0"/>
          </p:cNvCxnSpPr>
          <p:nvPr/>
        </p:nvCxnSpPr>
        <p:spPr>
          <a:xfrm>
            <a:off x="2802071" y="1026804"/>
            <a:ext cx="760811" cy="81812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6" idx="1"/>
            <a:endCxn id="42" idx="5"/>
          </p:cNvCxnSpPr>
          <p:nvPr/>
        </p:nvCxnSpPr>
        <p:spPr>
          <a:xfrm flipH="1" flipV="1">
            <a:off x="2704213" y="1263054"/>
            <a:ext cx="622419" cy="67973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6" idx="2"/>
            <a:endCxn id="44" idx="0"/>
          </p:cNvCxnSpPr>
          <p:nvPr/>
        </p:nvCxnSpPr>
        <p:spPr>
          <a:xfrm flipH="1">
            <a:off x="2467963" y="2179041"/>
            <a:ext cx="760811" cy="8381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44" idx="7"/>
            <a:endCxn id="46" idx="3"/>
          </p:cNvCxnSpPr>
          <p:nvPr/>
        </p:nvCxnSpPr>
        <p:spPr>
          <a:xfrm flipV="1">
            <a:off x="2704213" y="2415291"/>
            <a:ext cx="622419" cy="69977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60032" y="404664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r>
              <a:rPr lang="zh-CN" altLang="en-US" dirty="0" smtClean="0"/>
              <a:t>需要组织：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CBC</a:t>
            </a:r>
            <a:r>
              <a:rPr lang="zh-CN" altLang="en-US" dirty="0" smtClean="0"/>
              <a:t>：</a:t>
            </a:r>
            <a:r>
              <a:rPr lang="en-US" altLang="zh-CN" dirty="0"/>
              <a:t>cache</a:t>
            </a:r>
            <a:r>
              <a:rPr lang="en-US" altLang="zh-CN" dirty="0" smtClean="0"/>
              <a:t> buffer chain</a:t>
            </a:r>
          </a:p>
          <a:p>
            <a:r>
              <a:rPr lang="zh-CN" altLang="en-US" dirty="0" smtClean="0"/>
              <a:t>以地址的方式将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链起来，根据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地址找找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的时候，需要使用到</a:t>
            </a:r>
            <a:r>
              <a:rPr lang="en-US" altLang="zh-CN" dirty="0" smtClean="0"/>
              <a:t>CBC chain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4860032" y="2280829"/>
            <a:ext cx="3672408" cy="14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80828"/>
            <a:ext cx="1080120" cy="13981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860032" y="4308295"/>
            <a:ext cx="3816424" cy="15028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940152" y="228082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6470031" y="228082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978823" y="228082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7491244" y="2276872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7999301" y="2278850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944888" y="275332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6474767" y="2753328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983559" y="275332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495980" y="2749372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995245" y="2751350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944335" y="320846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474214" y="320846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983006" y="320846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7495427" y="3204507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7994692" y="3206485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>
            <a:off x="4932040" y="2490365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932040" y="2749372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936586" y="2990721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586" y="3262981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4936586" y="3486435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4860032" y="430829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5404638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5949244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6495941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7040547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7585153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131850" y="43117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4860032" y="483797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5404638" y="4841423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5949244" y="484142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6495941" y="484142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7040547" y="484142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7585153" y="484142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8131850" y="484142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4860032" y="5376837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5404638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5949244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6495941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7040547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7585153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8131850" y="538028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/>
          <p:cNvCxnSpPr/>
          <p:nvPr/>
        </p:nvCxnSpPr>
        <p:spPr>
          <a:xfrm flipH="1">
            <a:off x="5132335" y="1263054"/>
            <a:ext cx="267757" cy="12260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192180" y="3767037"/>
            <a:ext cx="13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6495941" y="5999285"/>
            <a:ext cx="163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磁盘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cxnSp>
        <p:nvCxnSpPr>
          <p:cNvPr id="123" name="直接箭头连接符 122"/>
          <p:cNvCxnSpPr/>
          <p:nvPr/>
        </p:nvCxnSpPr>
        <p:spPr>
          <a:xfrm flipV="1">
            <a:off x="5796136" y="3103214"/>
            <a:ext cx="828092" cy="1956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椭圆 123"/>
          <p:cNvSpPr/>
          <p:nvPr/>
        </p:nvSpPr>
        <p:spPr>
          <a:xfrm>
            <a:off x="5132335" y="2914751"/>
            <a:ext cx="140678" cy="1406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箭头连接符 125"/>
          <p:cNvCxnSpPr>
            <a:stCxn id="124" idx="5"/>
          </p:cNvCxnSpPr>
          <p:nvPr/>
        </p:nvCxnSpPr>
        <p:spPr>
          <a:xfrm>
            <a:off x="5252411" y="3034827"/>
            <a:ext cx="1284080" cy="683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91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r>
              <a:rPr lang="zh-CN" altLang="en-US" sz="2400" b="1" dirty="0" smtClean="0"/>
              <a:t>内存组织结构剖析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LRU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list-recent-use</a:t>
            </a:r>
            <a:r>
              <a:rPr lang="zh-CN" altLang="en-US" dirty="0" smtClean="0"/>
              <a:t>最近最少使用链（针对</a:t>
            </a:r>
            <a:r>
              <a:rPr lang="en-US" altLang="zh-CN" dirty="0" smtClean="0"/>
              <a:t>free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LRUW</a:t>
            </a:r>
            <a:r>
              <a:rPr lang="zh-CN" altLang="en-US" dirty="0" smtClean="0"/>
              <a:t>：最近最少使用脏块链（针对</a:t>
            </a:r>
            <a:r>
              <a:rPr lang="en-US" altLang="zh-CN" dirty="0" smtClean="0"/>
              <a:t>dirty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7188" y="1573460"/>
            <a:ext cx="3672408" cy="14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7188" y="1573459"/>
            <a:ext cx="1080120" cy="13981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7188" y="3600926"/>
            <a:ext cx="3816424" cy="15028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67308" y="1573459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97187" y="1573459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05979" y="1573459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18400" y="156950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26457" y="157148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72044" y="2045959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01923" y="2045959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10715" y="2045959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23136" y="2042003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22401" y="204398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71491" y="2501094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201370" y="2501094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10162" y="2501094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22583" y="249713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721848" y="249911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659196" y="1782996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59196" y="2042003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63742" y="2283352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3742" y="2555612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63742" y="2779066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7188" y="360092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31794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76400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223097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767703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12309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59006" y="360437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87188" y="413060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131794" y="413405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676400" y="413405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223097" y="4134054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767703" y="413405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312309" y="4134054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859006" y="4134054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87188" y="4669468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131794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676400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223097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767703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312309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859006" y="4672916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919336" y="3059668"/>
            <a:ext cx="13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223097" y="5291916"/>
            <a:ext cx="163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磁盘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859491" y="2207382"/>
            <a:ext cx="140678" cy="1406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004048" y="1412776"/>
            <a:ext cx="316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</a:t>
            </a:r>
            <a:r>
              <a:rPr lang="zh-CN" altLang="en-US" dirty="0" smtClean="0"/>
              <a:t>状态：</a:t>
            </a:r>
            <a:endParaRPr lang="en-US" altLang="zh-CN" dirty="0" smtClean="0"/>
          </a:p>
          <a:p>
            <a:r>
              <a:rPr lang="en-US" altLang="zh-CN" dirty="0" smtClean="0"/>
              <a:t>free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dirty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Free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可以被覆盖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LRU</a:t>
            </a:r>
            <a:r>
              <a:rPr lang="zh-CN" altLang="en-US" dirty="0" smtClean="0"/>
              <a:t>最近最少使用将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串起来，将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数据写入到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进程</a:t>
            </a:r>
            <a:r>
              <a:rPr lang="en-US" altLang="zh-CN" dirty="0" smtClean="0"/>
              <a:t>DBW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LRUW</a:t>
            </a:r>
            <a:r>
              <a:rPr lang="zh-CN" altLang="en-US" dirty="0" smtClean="0"/>
              <a:t>对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脏数据写入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2495400" y="2283353"/>
            <a:ext cx="1" cy="21201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3577135" y="2348060"/>
            <a:ext cx="1" cy="21201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3568" y="586798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CHECKPOINT  QUEUE</a:t>
            </a:r>
            <a:r>
              <a:rPr lang="zh-CN" altLang="en-US" dirty="0" smtClean="0"/>
              <a:t>：检查点队列，将脏的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按第一次被脏时间点链起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7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r>
              <a:rPr lang="zh-CN" altLang="en-US" sz="2400" b="1" dirty="0" smtClean="0"/>
              <a:t>内存组织结构剖析</a:t>
            </a:r>
            <a:endParaRPr lang="zh-CN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8199437" cy="30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4046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r>
              <a:rPr lang="zh-CN" altLang="en-US" dirty="0" smtClean="0"/>
              <a:t>内存结构</a:t>
            </a:r>
            <a:endParaRPr lang="zh-CN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99" y="3789040"/>
            <a:ext cx="3703641" cy="301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508518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r>
              <a:rPr lang="zh-CN" altLang="en-US" dirty="0" smtClean="0"/>
              <a:t>到</a:t>
            </a:r>
            <a:r>
              <a:rPr lang="en-US" altLang="zh-CN" dirty="0" smtClean="0"/>
              <a:t>Blocks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mapping</a:t>
            </a:r>
            <a:r>
              <a:rPr lang="zh-CN" altLang="en-US" dirty="0" smtClean="0"/>
              <a:t>关系图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77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r>
              <a:rPr lang="zh-CN" altLang="en-US" sz="2400" b="1" dirty="0" smtClean="0"/>
              <a:t>大小的设置及依据</a:t>
            </a:r>
            <a:endParaRPr lang="zh-CN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764704"/>
            <a:ext cx="72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触发</a:t>
            </a:r>
            <a:r>
              <a:rPr lang="en-US" altLang="zh-CN" dirty="0" smtClean="0"/>
              <a:t>DBWR</a:t>
            </a:r>
            <a:r>
              <a:rPr lang="zh-CN" altLang="en-US" dirty="0" smtClean="0"/>
              <a:t>进程的情况：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、到达一定时间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、脏块的数量达到一定程度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、关闭数据时会触发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、当需要向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中写数据时，没有可用空间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DBWR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r>
              <a:rPr lang="en-US" altLang="zh-CN" dirty="0" smtClean="0"/>
              <a:t>Show parameter writer;</a:t>
            </a:r>
          </a:p>
          <a:p>
            <a:endParaRPr lang="en-US" altLang="zh-CN" dirty="0"/>
          </a:p>
          <a:p>
            <a:r>
              <a:rPr lang="zh-CN" altLang="en-US" dirty="0" smtClean="0"/>
              <a:t>查看进程：</a:t>
            </a:r>
            <a:endParaRPr lang="en-US" altLang="zh-CN" dirty="0" smtClean="0"/>
          </a:p>
          <a:p>
            <a:r>
              <a:rPr lang="en-US" altLang="zh-CN" dirty="0" smtClean="0"/>
              <a:t>Ps  -</a:t>
            </a:r>
            <a:r>
              <a:rPr lang="en-US" altLang="zh-CN" dirty="0" err="1" smtClean="0"/>
              <a:t>ef</a:t>
            </a:r>
            <a:r>
              <a:rPr lang="en-US" altLang="zh-CN" dirty="0" smtClean="0"/>
              <a:t> |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ora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更改</a:t>
            </a:r>
            <a:r>
              <a:rPr lang="en-US" altLang="zh-CN" dirty="0" smtClean="0"/>
              <a:t>DBWR</a:t>
            </a:r>
            <a:r>
              <a:rPr lang="zh-CN" altLang="en-US" dirty="0" smtClean="0"/>
              <a:t>进程数</a:t>
            </a:r>
            <a:endParaRPr lang="en-US" altLang="zh-CN" dirty="0" smtClean="0"/>
          </a:p>
          <a:p>
            <a:r>
              <a:rPr lang="en-US" altLang="zh-CN" dirty="0" smtClean="0"/>
              <a:t>Alter system set </a:t>
            </a:r>
            <a:r>
              <a:rPr lang="en-US" altLang="zh-CN" dirty="0" err="1" smtClean="0"/>
              <a:t>db_writer</a:t>
            </a:r>
            <a:r>
              <a:rPr lang="en-US" altLang="zh-CN" dirty="0" smtClean="0"/>
              <a:t> processes=2 scope=;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5534519" y="1934193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00141" y="1934193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7692822" y="1934192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5245577" y="532408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07841" y="532408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692822" y="532408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58859" y="164854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3850" y="2765257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956035" y="1352192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7316075" y="1352192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56176" y="1460998"/>
            <a:ext cx="77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DBWR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351887" y="1316982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69036" y="1435624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8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824" y="1124744"/>
            <a:ext cx="2232248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72200" y="1124744"/>
            <a:ext cx="2232248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75856" y="3284984"/>
            <a:ext cx="1656184" cy="432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光纤交换机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60232" y="3287026"/>
            <a:ext cx="1656184" cy="4320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光纤交换机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83968" y="4581128"/>
            <a:ext cx="1152128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Oracle</a:t>
            </a:r>
            <a:r>
              <a:rPr lang="zh-CN" altLang="en-US" dirty="0" smtClean="0"/>
              <a:t>数据存储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84168" y="4581128"/>
            <a:ext cx="1152128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Oracle</a:t>
            </a:r>
            <a:r>
              <a:rPr lang="zh-CN" altLang="en-US" dirty="0" smtClean="0"/>
              <a:t>数据存储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150" y="4377878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、处处冗余（</a:t>
            </a:r>
            <a:r>
              <a:rPr lang="en-US" altLang="zh-CN" dirty="0" smtClean="0"/>
              <a:t>HA</a:t>
            </a:r>
            <a:r>
              <a:rPr lang="zh-CN" altLang="en-US" dirty="0" smtClean="0"/>
              <a:t>），防止单点故障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loadbalancd</a:t>
            </a:r>
            <a:r>
              <a:rPr lang="zh-CN" altLang="en-US" dirty="0" smtClean="0"/>
              <a:t>负载均衡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MultiPath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MPIO</a:t>
            </a:r>
            <a:r>
              <a:rPr lang="zh-CN" altLang="en-US" dirty="0" smtClean="0"/>
              <a:t>技术）多路径技术</a:t>
            </a:r>
            <a:endParaRPr lang="zh-CN" altLang="en-US" dirty="0"/>
          </a:p>
        </p:txBody>
      </p:sp>
      <p:cxnSp>
        <p:nvCxnSpPr>
          <p:cNvPr id="12" name="直接连接符 11"/>
          <p:cNvCxnSpPr>
            <a:stCxn id="4" idx="2"/>
            <a:endCxn id="6" idx="0"/>
          </p:cNvCxnSpPr>
          <p:nvPr/>
        </p:nvCxnSpPr>
        <p:spPr>
          <a:xfrm>
            <a:off x="4103948" y="263691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2"/>
            <a:endCxn id="7" idx="0"/>
          </p:cNvCxnSpPr>
          <p:nvPr/>
        </p:nvCxnSpPr>
        <p:spPr>
          <a:xfrm>
            <a:off x="4103948" y="2636912"/>
            <a:ext cx="3384376" cy="65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5" idx="2"/>
            <a:endCxn id="6" idx="0"/>
          </p:cNvCxnSpPr>
          <p:nvPr/>
        </p:nvCxnSpPr>
        <p:spPr>
          <a:xfrm flipH="1">
            <a:off x="4103948" y="2636912"/>
            <a:ext cx="3384376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" idx="2"/>
            <a:endCxn id="7" idx="0"/>
          </p:cNvCxnSpPr>
          <p:nvPr/>
        </p:nvCxnSpPr>
        <p:spPr>
          <a:xfrm>
            <a:off x="7488324" y="2636912"/>
            <a:ext cx="0" cy="65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6" idx="2"/>
            <a:endCxn id="8" idx="0"/>
          </p:cNvCxnSpPr>
          <p:nvPr/>
        </p:nvCxnSpPr>
        <p:spPr>
          <a:xfrm>
            <a:off x="4103948" y="3717032"/>
            <a:ext cx="75608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6" idx="2"/>
            <a:endCxn id="9" idx="0"/>
          </p:cNvCxnSpPr>
          <p:nvPr/>
        </p:nvCxnSpPr>
        <p:spPr>
          <a:xfrm>
            <a:off x="4103948" y="3717032"/>
            <a:ext cx="255628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7" idx="2"/>
            <a:endCxn id="8" idx="0"/>
          </p:cNvCxnSpPr>
          <p:nvPr/>
        </p:nvCxnSpPr>
        <p:spPr>
          <a:xfrm flipH="1">
            <a:off x="4860032" y="3719074"/>
            <a:ext cx="2628292" cy="86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7" idx="2"/>
            <a:endCxn id="9" idx="0"/>
          </p:cNvCxnSpPr>
          <p:nvPr/>
        </p:nvCxnSpPr>
        <p:spPr>
          <a:xfrm flipH="1">
            <a:off x="6660232" y="3719074"/>
            <a:ext cx="828092" cy="86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987824" y="1880828"/>
            <a:ext cx="432048" cy="7560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硬盘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3419872" y="1880828"/>
            <a:ext cx="432048" cy="7560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硬盘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41" name="矩形 40"/>
          <p:cNvSpPr/>
          <p:nvPr/>
        </p:nvSpPr>
        <p:spPr>
          <a:xfrm>
            <a:off x="6372200" y="1880828"/>
            <a:ext cx="432048" cy="7560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硬盘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6804248" y="1880828"/>
            <a:ext cx="432048" cy="7560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硬盘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41987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48264" y="119777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67944" y="1897668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Linux</a:t>
            </a:r>
            <a:r>
              <a:rPr lang="zh-CN" altLang="en-US" sz="1400" dirty="0" smtClean="0"/>
              <a:t>软件、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软件</a:t>
            </a:r>
            <a:endParaRPr lang="zh-CN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2320" y="1897668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Linux</a:t>
            </a:r>
            <a:r>
              <a:rPr lang="zh-CN" altLang="en-US" sz="1400" dirty="0" smtClean="0"/>
              <a:t>软件、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软件</a:t>
            </a:r>
            <a:endParaRPr lang="zh-CN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236603" y="33265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的硬件环境</a:t>
            </a:r>
            <a:endParaRPr lang="zh-CN" alt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79512" y="138244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数据库软件存储在本地硬盘上，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数据库存放在远程存储上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2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Buffer_Cache</a:t>
            </a:r>
            <a:r>
              <a:rPr lang="zh-CN" altLang="en-US" sz="2400" b="1" dirty="0" smtClean="0"/>
              <a:t>大小的设置及依据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764704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</a:t>
            </a:r>
            <a:r>
              <a:rPr lang="en-US" altLang="zh-CN" dirty="0" smtClean="0">
                <a:solidFill>
                  <a:srgbClr val="FF0000"/>
                </a:solidFill>
              </a:rPr>
              <a:t>DB_CACHE_SIZE </a:t>
            </a:r>
            <a:r>
              <a:rPr lang="en-US" altLang="zh-CN" dirty="0" smtClean="0"/>
              <a:t>= SGA_MAX_SIZE/2 ----SGA_MAX_SIZE*2/3</a:t>
            </a:r>
          </a:p>
          <a:p>
            <a:endParaRPr lang="en-US" altLang="zh-CN" dirty="0"/>
          </a:p>
          <a:p>
            <a:r>
              <a:rPr lang="zh-CN" altLang="en-US" dirty="0" smtClean="0"/>
              <a:t>查看</a:t>
            </a:r>
            <a:r>
              <a:rPr lang="en-US" altLang="zh-CN" dirty="0" err="1" smtClean="0"/>
              <a:t>buffer_cache</a:t>
            </a:r>
            <a:r>
              <a:rPr lang="zh-CN" altLang="en-US" dirty="0" smtClean="0"/>
              <a:t>的大小：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component,curreent_size,min_size</a:t>
            </a:r>
            <a:r>
              <a:rPr lang="en-US" altLang="zh-CN" dirty="0" smtClean="0"/>
              <a:t> from </a:t>
            </a:r>
            <a:r>
              <a:rPr lang="en-US" altLang="zh-CN" dirty="0" err="1" smtClean="0"/>
              <a:t>v$sga_dynamic_components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更改</a:t>
            </a:r>
            <a:r>
              <a:rPr lang="en-US" altLang="zh-CN" dirty="0" err="1" smtClean="0"/>
              <a:t>buffer_cache</a:t>
            </a:r>
            <a:r>
              <a:rPr lang="zh-CN" altLang="en-US" dirty="0" smtClean="0"/>
              <a:t>的大小：</a:t>
            </a:r>
            <a:endParaRPr lang="en-US" altLang="zh-CN" dirty="0" smtClean="0"/>
          </a:p>
          <a:p>
            <a:r>
              <a:rPr lang="en-US" altLang="zh-CN" dirty="0" smtClean="0"/>
              <a:t>Alter system set </a:t>
            </a:r>
            <a:r>
              <a:rPr lang="en-US" altLang="zh-CN" dirty="0" err="1" smtClean="0"/>
              <a:t>db_cache_size</a:t>
            </a:r>
            <a:r>
              <a:rPr lang="en-US" altLang="zh-CN" dirty="0" smtClean="0"/>
              <a:t> = 200M 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356992"/>
            <a:ext cx="158417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Sga_max_size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55776" y="3356992"/>
            <a:ext cx="13681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Sga_target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27984" y="3356992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Db_cache_size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6" idx="3"/>
            <a:endCxn id="7" idx="1"/>
          </p:cNvCxnSpPr>
          <p:nvPr/>
        </p:nvCxnSpPr>
        <p:spPr>
          <a:xfrm>
            <a:off x="1979712" y="36450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3"/>
            <a:endCxn id="8" idx="1"/>
          </p:cNvCxnSpPr>
          <p:nvPr/>
        </p:nvCxnSpPr>
        <p:spPr>
          <a:xfrm>
            <a:off x="3923928" y="364502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29249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更改顺序：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4346744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系统给的预估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的大小：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size_for_estimate</a:t>
            </a:r>
            <a:r>
              <a:rPr lang="en-US" altLang="zh-CN" dirty="0" smtClean="0"/>
              <a:t> “Cache Size (MB)”,</a:t>
            </a:r>
            <a:r>
              <a:rPr lang="en-US" altLang="zh-CN" dirty="0" err="1" smtClean="0"/>
              <a:t>size_factor,buffers_for_estimate</a:t>
            </a:r>
            <a:r>
              <a:rPr lang="en-US" altLang="zh-CN" dirty="0" smtClean="0"/>
              <a:t> “Buffers”,</a:t>
            </a:r>
            <a:r>
              <a:rPr lang="en-US" altLang="zh-CN" dirty="0" err="1" smtClean="0"/>
              <a:t>estd_physical_read_factor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est_read_factor,estd_physical_reads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estd_phy_red,estd_physical_read_time_est_phy_red_t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v$db_cache_advice</a:t>
            </a:r>
            <a:endParaRPr lang="en-US" altLang="zh-CN" dirty="0" smtClean="0"/>
          </a:p>
          <a:p>
            <a:r>
              <a:rPr lang="en-US" altLang="zh-CN" dirty="0" smtClean="0"/>
              <a:t>Where name=‘DEFAULT’ and </a:t>
            </a:r>
            <a:r>
              <a:rPr lang="en-US" altLang="zh-CN" dirty="0" err="1" smtClean="0"/>
              <a:t>block_size</a:t>
            </a:r>
            <a:r>
              <a:rPr lang="en-US" altLang="zh-CN" dirty="0" smtClean="0"/>
              <a:t>=(select value from </a:t>
            </a:r>
            <a:r>
              <a:rPr lang="en-US" altLang="zh-CN" dirty="0" err="1" smtClean="0"/>
              <a:t>v$parameter</a:t>
            </a:r>
            <a:r>
              <a:rPr lang="en-US" altLang="zh-CN" dirty="0" smtClean="0"/>
              <a:t> where name=‘</a:t>
            </a:r>
            <a:r>
              <a:rPr lang="en-US" altLang="zh-CN" dirty="0" err="1" smtClean="0"/>
              <a:t>db_block_size</a:t>
            </a:r>
            <a:r>
              <a:rPr lang="en-US" altLang="zh-CN" dirty="0" smtClean="0"/>
              <a:t>’);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7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Buffer</a:t>
            </a:r>
            <a:r>
              <a:rPr lang="zh-CN" altLang="en-US" sz="2400" b="1" dirty="0" smtClean="0"/>
              <a:t>状态深入剖析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16503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设置缓冲区行大小</a:t>
            </a:r>
            <a:r>
              <a:rPr lang="en-US" altLang="zh-CN" dirty="0" smtClean="0"/>
              <a:t>SQL:  set </a:t>
            </a:r>
            <a:r>
              <a:rPr lang="en-US" altLang="zh-CN" dirty="0" err="1" smtClean="0"/>
              <a:t>linesize</a:t>
            </a:r>
            <a:r>
              <a:rPr lang="en-US" altLang="zh-CN" dirty="0" smtClean="0"/>
              <a:t> 80</a:t>
            </a:r>
          </a:p>
          <a:p>
            <a:endParaRPr lang="en-US" altLang="zh-CN" dirty="0"/>
          </a:p>
          <a:p>
            <a:r>
              <a:rPr lang="en-US" altLang="zh-CN" dirty="0" smtClean="0"/>
              <a:t>Buffer</a:t>
            </a:r>
            <a:r>
              <a:rPr lang="zh-CN" altLang="en-US" dirty="0" smtClean="0"/>
              <a:t>状态：</a:t>
            </a:r>
            <a:endParaRPr lang="en-US" altLang="zh-CN" dirty="0"/>
          </a:p>
          <a:p>
            <a:r>
              <a:rPr lang="en-US" altLang="zh-CN" dirty="0" err="1" smtClean="0"/>
              <a:t>Desc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x$bh</a:t>
            </a:r>
            <a:r>
              <a:rPr lang="en-US" altLang="zh-CN" dirty="0" smtClean="0"/>
              <a:t>;  --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buffer header</a:t>
            </a:r>
            <a:r>
              <a:rPr lang="zh-CN" altLang="en-US" dirty="0" smtClean="0"/>
              <a:t>中有多少信息属性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467544" y="2263327"/>
            <a:ext cx="3672408" cy="14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7544" y="2263326"/>
            <a:ext cx="1080120" cy="13981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7544" y="4290793"/>
            <a:ext cx="3816424" cy="15028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47664" y="226332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77543" y="226332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86335" y="226332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98756" y="2259370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06813" y="226134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52400" y="273582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82279" y="2735826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91071" y="2735826"/>
            <a:ext cx="504056" cy="472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/>
              <a:t>CR</a:t>
            </a:r>
            <a:endParaRPr lang="zh-CN" altLang="en-US" sz="1600" b="1" dirty="0"/>
          </a:p>
        </p:txBody>
      </p:sp>
      <p:sp>
        <p:nvSpPr>
          <p:cNvPr id="17" name="矩形 16"/>
          <p:cNvSpPr/>
          <p:nvPr/>
        </p:nvSpPr>
        <p:spPr>
          <a:xfrm>
            <a:off x="3103492" y="2731870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02757" y="273384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551847" y="319096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81726" y="319096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90518" y="319096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02939" y="3187005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02204" y="318898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539552" y="2472863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39552" y="2731870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44098" y="2973219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44098" y="3245479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4098" y="3468933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67544" y="429079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12150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556756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103453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648059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192665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739362" y="429424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67544" y="482047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12150" y="4823921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556756" y="482392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103453" y="482392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648059" y="482392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92665" y="482392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739362" y="482392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7544" y="535933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12150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556756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103453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648059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192665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739362" y="536278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799692" y="3749535"/>
            <a:ext cx="13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103453" y="5981783"/>
            <a:ext cx="163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磁盘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1403648" y="3085712"/>
            <a:ext cx="828092" cy="1956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739847" y="2897249"/>
            <a:ext cx="140678" cy="1406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>
            <a:stCxn id="53" idx="5"/>
          </p:cNvCxnSpPr>
          <p:nvPr/>
        </p:nvCxnSpPr>
        <p:spPr>
          <a:xfrm>
            <a:off x="859923" y="3017325"/>
            <a:ext cx="1284080" cy="683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6053914" y="3039228"/>
            <a:ext cx="1200953" cy="8623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1946" y="3255252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341946" y="3399268"/>
            <a:ext cx="835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341946" y="3560052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341946" y="3712452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41946" y="3864852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4829518" y="3399268"/>
            <a:ext cx="120095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38379" y="3002939"/>
            <a:ext cx="99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一个会话访问一个块</a:t>
            </a:r>
            <a:endParaRPr lang="zh-CN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6062298" y="2821463"/>
            <a:ext cx="1462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缓存中一个</a:t>
            </a:r>
            <a:r>
              <a:rPr lang="en-US" altLang="zh-CN" sz="1100" dirty="0" smtClean="0"/>
              <a:t>cache</a:t>
            </a:r>
            <a:endParaRPr lang="zh-CN" altLang="en-US" sz="1100" dirty="0"/>
          </a:p>
        </p:txBody>
      </p:sp>
      <p:sp>
        <p:nvSpPr>
          <p:cNvPr id="65" name="圆角矩形 64"/>
          <p:cNvSpPr/>
          <p:nvPr/>
        </p:nvSpPr>
        <p:spPr>
          <a:xfrm>
            <a:off x="6149105" y="4198907"/>
            <a:ext cx="1200953" cy="8623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6437137" y="4414931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437137" y="4558947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437137" y="4719731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437137" y="4872131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6437137" y="5024531"/>
            <a:ext cx="83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4910086" y="4555454"/>
            <a:ext cx="120095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83215" y="4117607"/>
            <a:ext cx="1200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另外一个会话访问</a:t>
            </a:r>
            <a:r>
              <a:rPr lang="zh-CN" altLang="en-US" sz="1100" dirty="0"/>
              <a:t>这</a:t>
            </a:r>
            <a:r>
              <a:rPr lang="zh-CN" altLang="en-US" sz="1100" dirty="0" smtClean="0"/>
              <a:t>个块</a:t>
            </a:r>
            <a:endParaRPr lang="zh-CN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6134306" y="3901583"/>
            <a:ext cx="146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缓存中一个</a:t>
            </a:r>
            <a:r>
              <a:rPr lang="en-US" altLang="zh-CN" sz="1200" dirty="0" smtClean="0"/>
              <a:t>cache</a:t>
            </a:r>
            <a:endParaRPr lang="zh-CN" altLang="en-US" sz="1200" dirty="0"/>
          </a:p>
        </p:txBody>
      </p:sp>
      <p:sp>
        <p:nvSpPr>
          <p:cNvPr id="74" name="矩形 73"/>
          <p:cNvSpPr/>
          <p:nvPr/>
        </p:nvSpPr>
        <p:spPr>
          <a:xfrm>
            <a:off x="7726442" y="3643815"/>
            <a:ext cx="1238046" cy="6181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/>
              <a:t>Undo.dbf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改变没有提交</a:t>
            </a:r>
            <a:endParaRPr lang="zh-CN" altLang="en-US" sz="1200" dirty="0"/>
          </a:p>
        </p:txBody>
      </p:sp>
      <p:cxnSp>
        <p:nvCxnSpPr>
          <p:cNvPr id="75" name="直接箭头连接符 74"/>
          <p:cNvCxnSpPr>
            <a:stCxn id="55" idx="3"/>
            <a:endCxn id="74" idx="1"/>
          </p:cNvCxnSpPr>
          <p:nvPr/>
        </p:nvCxnSpPr>
        <p:spPr>
          <a:xfrm>
            <a:off x="7254867" y="3470406"/>
            <a:ext cx="471575" cy="482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4" idx="1"/>
            <a:endCxn id="65" idx="3"/>
          </p:cNvCxnSpPr>
          <p:nvPr/>
        </p:nvCxnSpPr>
        <p:spPr>
          <a:xfrm flipH="1">
            <a:off x="7350058" y="3952893"/>
            <a:ext cx="376384" cy="677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92216" y="5096217"/>
            <a:ext cx="108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CR</a:t>
            </a:r>
            <a:r>
              <a:rPr lang="zh-CN" altLang="en-US" sz="1200" dirty="0" smtClean="0"/>
              <a:t>块</a:t>
            </a:r>
            <a:endParaRPr lang="zh-CN" altLang="en-US" sz="1200" dirty="0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2334307" y="2132856"/>
            <a:ext cx="2704072" cy="7643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076056" y="19168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XCUR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6300192" y="260648"/>
            <a:ext cx="119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FREE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XCUR</a:t>
            </a:r>
          </a:p>
          <a:p>
            <a:r>
              <a:rPr lang="en-US" altLang="zh-CN" dirty="0" smtClean="0"/>
              <a:t>SCUR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CR</a:t>
            </a:r>
          </a:p>
          <a:p>
            <a:r>
              <a:rPr lang="en-US" altLang="zh-CN" dirty="0" smtClean="0"/>
              <a:t>READ</a:t>
            </a:r>
          </a:p>
          <a:p>
            <a:r>
              <a:rPr lang="en-US" altLang="zh-CN" dirty="0" smtClean="0"/>
              <a:t>MREC</a:t>
            </a:r>
          </a:p>
          <a:p>
            <a:r>
              <a:rPr lang="en-US" altLang="zh-CN" dirty="0"/>
              <a:t>IREC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16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97" y="5407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Buffer</a:t>
            </a:r>
            <a:r>
              <a:rPr lang="zh-CN" altLang="en-US" sz="2400" b="1" dirty="0" smtClean="0"/>
              <a:t>状态深入剖析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052736"/>
            <a:ext cx="7560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一个对象占用</a:t>
            </a:r>
            <a:r>
              <a:rPr lang="en-US" altLang="zh-CN" dirty="0" smtClean="0">
                <a:solidFill>
                  <a:srgbClr val="FF0000"/>
                </a:solidFill>
              </a:rPr>
              <a:t>buffer</a:t>
            </a:r>
            <a:r>
              <a:rPr lang="zh-CN" altLang="en-US" dirty="0" smtClean="0">
                <a:solidFill>
                  <a:srgbClr val="FF0000"/>
                </a:solidFill>
              </a:rPr>
              <a:t>的具体情况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Select </a:t>
            </a:r>
            <a:r>
              <a:rPr lang="en-US" altLang="zh-CN" dirty="0" err="1" smtClean="0">
                <a:solidFill>
                  <a:srgbClr val="FF0000"/>
                </a:solidFill>
              </a:rPr>
              <a:t>o.object_name,decode</a:t>
            </a:r>
            <a:r>
              <a:rPr lang="en-US" altLang="zh-CN" dirty="0" smtClean="0">
                <a:solidFill>
                  <a:srgbClr val="FF0000"/>
                </a:solidFill>
              </a:rPr>
              <a:t>(state,0,’free’,1,’xcur’,2,’scur’,3,’cr’,4,’read’,5,’mrec’,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6,’irec’,7,’write’,8,’pi’ ) state, count(*) blocks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From  </a:t>
            </a:r>
            <a:r>
              <a:rPr lang="en-US" altLang="zh-CN" dirty="0" err="1" smtClean="0">
                <a:solidFill>
                  <a:srgbClr val="FF0000"/>
                </a:solidFill>
              </a:rPr>
              <a:t>x$bh</a:t>
            </a:r>
            <a:r>
              <a:rPr lang="en-US" altLang="zh-CN" dirty="0" smtClean="0">
                <a:solidFill>
                  <a:srgbClr val="FF0000"/>
                </a:solidFill>
              </a:rPr>
              <a:t> b, </a:t>
            </a:r>
            <a:r>
              <a:rPr lang="en-US" altLang="zh-CN" dirty="0" err="1" smtClean="0">
                <a:solidFill>
                  <a:srgbClr val="FF0000"/>
                </a:solidFill>
              </a:rPr>
              <a:t>dba_objects</a:t>
            </a:r>
            <a:r>
              <a:rPr lang="en-US" altLang="zh-CN" dirty="0" smtClean="0">
                <a:solidFill>
                  <a:srgbClr val="FF0000"/>
                </a:solidFill>
              </a:rPr>
              <a:t> o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b.obj = </a:t>
            </a:r>
            <a:r>
              <a:rPr lang="en-US" altLang="zh-CN" dirty="0" err="1" smtClean="0">
                <a:solidFill>
                  <a:srgbClr val="FF0000"/>
                </a:solidFill>
              </a:rPr>
              <a:t>o.data_object_id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and </a:t>
            </a:r>
            <a:r>
              <a:rPr lang="en-US" altLang="zh-CN" dirty="0" err="1" smtClean="0">
                <a:solidFill>
                  <a:srgbClr val="FF0000"/>
                </a:solidFill>
              </a:rPr>
              <a:t>o.object_name</a:t>
            </a:r>
            <a:r>
              <a:rPr lang="en-US" altLang="zh-CN" dirty="0" smtClean="0">
                <a:solidFill>
                  <a:srgbClr val="FF0000"/>
                </a:solidFill>
              </a:rPr>
              <a:t> = ‘T2’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Group by </a:t>
            </a:r>
            <a:r>
              <a:rPr lang="en-US" altLang="zh-CN" dirty="0" err="1" smtClean="0">
                <a:solidFill>
                  <a:srgbClr val="FF0000"/>
                </a:solidFill>
              </a:rPr>
              <a:t>o.object_name,state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Order by blocks </a:t>
            </a:r>
            <a:r>
              <a:rPr lang="en-US" altLang="zh-CN" dirty="0" err="1" smtClean="0">
                <a:solidFill>
                  <a:srgbClr val="FF0000"/>
                </a:solidFill>
              </a:rPr>
              <a:t>desc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必须掌握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4774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使用各种</a:t>
            </a:r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来熟知</a:t>
            </a:r>
            <a:r>
              <a:rPr lang="en-US" altLang="zh-CN" sz="2400" b="1" dirty="0" smtClean="0"/>
              <a:t>buffer cache</a:t>
            </a:r>
            <a:r>
              <a:rPr lang="zh-CN" altLang="en-US" sz="2400" b="1" dirty="0" smtClean="0"/>
              <a:t>使用情况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9513" y="836712"/>
            <a:ext cx="89644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对象在内存的使用情况：</a:t>
            </a:r>
            <a:endParaRPr lang="en-US" altLang="zh-CN" dirty="0" smtClean="0"/>
          </a:p>
          <a:p>
            <a:r>
              <a:rPr lang="en-US" altLang="zh-CN" dirty="0" smtClean="0"/>
              <a:t>Select distinct </a:t>
            </a:r>
            <a:r>
              <a:rPr lang="en-US" altLang="zh-CN" dirty="0" err="1" smtClean="0"/>
              <a:t>object_name,DBARFIL</a:t>
            </a:r>
            <a:r>
              <a:rPr lang="en-US" altLang="zh-CN" dirty="0" smtClean="0"/>
              <a:t>, DBABLK from </a:t>
            </a:r>
            <a:r>
              <a:rPr lang="en-US" altLang="zh-CN" dirty="0" err="1" smtClean="0"/>
              <a:t>x$bh</a:t>
            </a:r>
            <a:r>
              <a:rPr lang="en-US" altLang="zh-CN" dirty="0" smtClean="0"/>
              <a:t> a, </a:t>
            </a:r>
            <a:r>
              <a:rPr lang="en-US" altLang="zh-CN" dirty="0" err="1" smtClean="0"/>
              <a:t>dba_objects</a:t>
            </a:r>
            <a:r>
              <a:rPr lang="en-US" altLang="zh-CN" dirty="0" smtClean="0"/>
              <a:t> b</a:t>
            </a:r>
          </a:p>
          <a:p>
            <a:r>
              <a:rPr lang="en-US" altLang="zh-CN" dirty="0" smtClean="0"/>
              <a:t>Where a.obj = </a:t>
            </a:r>
            <a:r>
              <a:rPr lang="en-US" altLang="zh-CN" dirty="0" err="1" smtClean="0"/>
              <a:t>b.object_id</a:t>
            </a:r>
            <a:r>
              <a:rPr lang="en-US" altLang="zh-CN" dirty="0" smtClean="0"/>
              <a:t>  and </a:t>
            </a:r>
            <a:r>
              <a:rPr lang="en-US" altLang="zh-CN" dirty="0" err="1" smtClean="0"/>
              <a:t>object_name</a:t>
            </a:r>
            <a:r>
              <a:rPr lang="en-US" altLang="zh-CN" dirty="0" smtClean="0"/>
              <a:t> = ‘T2’;--block</a:t>
            </a:r>
            <a:r>
              <a:rPr lang="zh-CN" altLang="en-US" dirty="0" smtClean="0"/>
              <a:t>中有两个块，在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中可能有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块状态：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class,flag,state,lru_flag</a:t>
            </a:r>
            <a:r>
              <a:rPr lang="en-US" altLang="zh-CN" dirty="0" smtClean="0"/>
              <a:t> from </a:t>
            </a:r>
            <a:r>
              <a:rPr lang="en-US" altLang="zh-CN" dirty="0" err="1" smtClean="0"/>
              <a:t>v$bh</a:t>
            </a:r>
            <a:endParaRPr lang="en-US" altLang="zh-CN" dirty="0" smtClean="0"/>
          </a:p>
          <a:p>
            <a:r>
              <a:rPr lang="en-US" altLang="zh-CN" dirty="0" smtClean="0"/>
              <a:t>Where </a:t>
            </a:r>
            <a:r>
              <a:rPr lang="en-US" altLang="zh-CN" dirty="0" err="1" smtClean="0"/>
              <a:t>dbarfil</a:t>
            </a:r>
            <a:r>
              <a:rPr lang="en-US" altLang="zh-CN" dirty="0" smtClean="0"/>
              <a:t> = 1 and </a:t>
            </a:r>
            <a:r>
              <a:rPr lang="en-US" altLang="zh-CN" dirty="0" err="1" smtClean="0"/>
              <a:t>dbablk</a:t>
            </a:r>
            <a:r>
              <a:rPr lang="en-US" altLang="zh-CN" dirty="0" smtClean="0"/>
              <a:t> = 61433;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所有对象的使用情况：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可以将占用最多的对象查出）</a:t>
            </a:r>
            <a:endParaRPr lang="en-US" altLang="zh-CN" dirty="0" smtClean="0"/>
          </a:p>
          <a:p>
            <a:r>
              <a:rPr lang="en-US" altLang="zh-CN" dirty="0"/>
              <a:t>Select </a:t>
            </a:r>
            <a:r>
              <a:rPr lang="en-US" altLang="zh-CN" dirty="0" err="1"/>
              <a:t>o.object_name,decode</a:t>
            </a:r>
            <a:r>
              <a:rPr lang="en-US" altLang="zh-CN" dirty="0"/>
              <a:t>(state,0,’free’,1,’xcur’,2,’scur’,3,’cr’,4,’read’,5,’mrec’,</a:t>
            </a:r>
          </a:p>
          <a:p>
            <a:r>
              <a:rPr lang="en-US" altLang="zh-CN" dirty="0"/>
              <a:t>6,’irec’,7,’write’,8,’pi’ ) state, count(*) blocks</a:t>
            </a:r>
          </a:p>
          <a:p>
            <a:r>
              <a:rPr lang="en-US" altLang="zh-CN" dirty="0"/>
              <a:t>From  </a:t>
            </a:r>
            <a:r>
              <a:rPr lang="en-US" altLang="zh-CN" dirty="0" err="1"/>
              <a:t>x$bh</a:t>
            </a:r>
            <a:r>
              <a:rPr lang="en-US" altLang="zh-CN" dirty="0"/>
              <a:t> b, </a:t>
            </a:r>
            <a:r>
              <a:rPr lang="en-US" altLang="zh-CN" dirty="0" err="1"/>
              <a:t>dba_objects</a:t>
            </a:r>
            <a:r>
              <a:rPr lang="en-US" altLang="zh-CN" dirty="0"/>
              <a:t> o </a:t>
            </a:r>
          </a:p>
          <a:p>
            <a:r>
              <a:rPr lang="en-US" altLang="zh-CN" dirty="0"/>
              <a:t>Where b.obj = </a:t>
            </a:r>
            <a:r>
              <a:rPr lang="en-US" altLang="zh-CN" dirty="0" err="1"/>
              <a:t>o.data_object_id</a:t>
            </a:r>
            <a:r>
              <a:rPr lang="zh-CN" altLang="en-US" dirty="0"/>
              <a:t>  </a:t>
            </a:r>
            <a:r>
              <a:rPr lang="en-US" altLang="zh-CN" dirty="0"/>
              <a:t>and </a:t>
            </a:r>
            <a:r>
              <a:rPr lang="en-US" altLang="zh-CN" dirty="0" smtClean="0"/>
              <a:t>state &lt;&gt;0 </a:t>
            </a:r>
          </a:p>
          <a:p>
            <a:r>
              <a:rPr lang="en-US" altLang="zh-CN" dirty="0" smtClean="0"/>
              <a:t>Group </a:t>
            </a:r>
            <a:r>
              <a:rPr lang="en-US" altLang="zh-CN" dirty="0"/>
              <a:t>by </a:t>
            </a:r>
            <a:r>
              <a:rPr lang="en-US" altLang="zh-CN" dirty="0" err="1"/>
              <a:t>o.object_name,state</a:t>
            </a:r>
            <a:endParaRPr lang="en-US" altLang="zh-CN" dirty="0"/>
          </a:p>
          <a:p>
            <a:r>
              <a:rPr lang="en-US" altLang="zh-CN" dirty="0"/>
              <a:t>Order by blocks </a:t>
            </a:r>
            <a:r>
              <a:rPr lang="en-US" altLang="zh-CN" dirty="0" err="1"/>
              <a:t>desc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08999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使用各种</a:t>
            </a:r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来熟知</a:t>
            </a:r>
            <a:r>
              <a:rPr lang="en-US" altLang="zh-CN" sz="2400" b="1" dirty="0" smtClean="0"/>
              <a:t>buffer cache</a:t>
            </a:r>
            <a:r>
              <a:rPr lang="zh-CN" altLang="en-US" sz="2400" b="1" dirty="0" smtClean="0"/>
              <a:t>使用情况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764704"/>
            <a:ext cx="87849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寻找热快：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obj</a:t>
            </a:r>
            <a:r>
              <a:rPr lang="en-US" altLang="zh-CN" dirty="0"/>
              <a:t> </a:t>
            </a:r>
            <a:r>
              <a:rPr lang="en-US" altLang="zh-CN" dirty="0" smtClean="0"/>
              <a:t> object, </a:t>
            </a:r>
            <a:r>
              <a:rPr lang="en-US" altLang="zh-CN" dirty="0" err="1" smtClean="0"/>
              <a:t>dbarfil</a:t>
            </a:r>
            <a:r>
              <a:rPr lang="en-US" altLang="zh-CN" dirty="0" smtClean="0"/>
              <a:t>  file#, </a:t>
            </a:r>
            <a:r>
              <a:rPr lang="en-US" altLang="zh-CN" dirty="0" err="1" smtClean="0"/>
              <a:t>dbablk</a:t>
            </a:r>
            <a:r>
              <a:rPr lang="en-US" altLang="zh-CN" dirty="0" smtClean="0"/>
              <a:t> block#, </a:t>
            </a:r>
            <a:r>
              <a:rPr lang="en-US" altLang="zh-CN" dirty="0" err="1" smtClean="0"/>
              <a:t>tch</a:t>
            </a:r>
            <a:r>
              <a:rPr lang="en-US" altLang="zh-CN" dirty="0" smtClean="0"/>
              <a:t>  touches</a:t>
            </a:r>
          </a:p>
          <a:p>
            <a:r>
              <a:rPr lang="en-US" altLang="zh-CN" dirty="0" smtClean="0"/>
              <a:t>From  </a:t>
            </a:r>
            <a:r>
              <a:rPr lang="en-US" altLang="zh-CN" dirty="0" err="1" smtClean="0"/>
              <a:t>x$bh</a:t>
            </a:r>
            <a:endParaRPr lang="en-US" altLang="zh-CN" dirty="0" smtClean="0"/>
          </a:p>
          <a:p>
            <a:r>
              <a:rPr lang="en-US" altLang="zh-CN" dirty="0" smtClean="0"/>
              <a:t>Where </a:t>
            </a:r>
            <a:r>
              <a:rPr lang="en-US" altLang="zh-CN" dirty="0" err="1" smtClean="0"/>
              <a:t>tch</a:t>
            </a:r>
            <a:r>
              <a:rPr lang="en-US" altLang="zh-CN" dirty="0" smtClean="0"/>
              <a:t>&gt;10  order by </a:t>
            </a:r>
            <a:r>
              <a:rPr lang="en-US" altLang="zh-CN" dirty="0" err="1" smtClean="0"/>
              <a:t>tch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asc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整个数据库所有文件中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的总和</a:t>
            </a:r>
            <a:endParaRPr lang="en-US" altLang="zh-CN" dirty="0" smtClean="0"/>
          </a:p>
          <a:p>
            <a:r>
              <a:rPr lang="en-US" altLang="zh-CN" dirty="0" smtClean="0"/>
              <a:t>Select sum(blocks) from </a:t>
            </a:r>
            <a:r>
              <a:rPr lang="en-US" altLang="zh-CN" dirty="0" err="1" smtClean="0"/>
              <a:t>dba_data_files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空闲空间的比例，最好控制在</a:t>
            </a:r>
            <a:r>
              <a:rPr lang="en-US" altLang="zh-CN" dirty="0" smtClean="0"/>
              <a:t>10%</a:t>
            </a:r>
            <a:r>
              <a:rPr lang="zh-CN" altLang="en-US" dirty="0" smtClean="0"/>
              <a:t>以内</a:t>
            </a:r>
            <a:endParaRPr lang="en-US" altLang="zh-CN" dirty="0"/>
          </a:p>
          <a:p>
            <a:r>
              <a:rPr lang="en-US" altLang="zh-CN" dirty="0" smtClean="0"/>
              <a:t>Select decode(state,0,’FREE’,1,decode(lrba_seq,0,’AVAILABLE’,’BEING USED’),3,’BEING USED’,</a:t>
            </a:r>
          </a:p>
          <a:p>
            <a:r>
              <a:rPr lang="en-US" altLang="zh-CN" dirty="0" smtClean="0"/>
              <a:t>State) “BLOCK STATUS”, count(*)</a:t>
            </a:r>
          </a:p>
          <a:p>
            <a:r>
              <a:rPr lang="en-US" altLang="zh-CN" dirty="0" smtClean="0"/>
              <a:t>From </a:t>
            </a:r>
            <a:r>
              <a:rPr lang="en-US" altLang="zh-CN" dirty="0" err="1" smtClean="0"/>
              <a:t>x$bh</a:t>
            </a:r>
            <a:endParaRPr lang="en-US" altLang="zh-CN" dirty="0" smtClean="0"/>
          </a:p>
          <a:p>
            <a:r>
              <a:rPr lang="en-US" altLang="zh-CN" dirty="0" smtClean="0"/>
              <a:t>Group by </a:t>
            </a:r>
            <a:r>
              <a:rPr lang="en-US" altLang="zh-CN" dirty="0"/>
              <a:t>decode(state,0,’FREE’,1,decode(lrba_seq,0,’AVAILABLE’,’BEING USED’),3,’BEING </a:t>
            </a:r>
            <a:r>
              <a:rPr lang="en-US" altLang="zh-CN" dirty="0" err="1"/>
              <a:t>USED</a:t>
            </a:r>
            <a:r>
              <a:rPr lang="en-US" altLang="zh-CN" dirty="0" err="1" smtClean="0"/>
              <a:t>’,State</a:t>
            </a:r>
            <a:r>
              <a:rPr lang="en-US" altLang="zh-CN" dirty="0" smtClean="0"/>
              <a:t>);</a:t>
            </a:r>
          </a:p>
          <a:p>
            <a:endParaRPr lang="en-US" altLang="zh-CN" dirty="0"/>
          </a:p>
          <a:p>
            <a:r>
              <a:rPr lang="zh-CN" altLang="en-US" dirty="0" smtClean="0"/>
              <a:t>最浪费内存的前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个语句占所有语句的比例，建议控制在</a:t>
            </a:r>
            <a:r>
              <a:rPr lang="en-US" altLang="zh-CN" dirty="0" smtClean="0"/>
              <a:t>5%</a:t>
            </a:r>
            <a:r>
              <a:rPr lang="zh-CN" altLang="en-US" dirty="0" smtClean="0"/>
              <a:t>以内</a:t>
            </a:r>
            <a:endParaRPr lang="en-US" altLang="zh-CN" dirty="0" smtClean="0"/>
          </a:p>
          <a:p>
            <a:r>
              <a:rPr lang="en-US" altLang="zh-CN" dirty="0" smtClean="0"/>
              <a:t>Select sum(</a:t>
            </a:r>
            <a:r>
              <a:rPr lang="en-US" altLang="zh-CN" dirty="0" err="1" smtClean="0"/>
              <a:t>pct_bufgets</a:t>
            </a:r>
            <a:r>
              <a:rPr lang="en-US" altLang="zh-CN" dirty="0" smtClean="0"/>
              <a:t>) “Percent” from (select rand() over(order by </a:t>
            </a:r>
            <a:r>
              <a:rPr lang="en-US" altLang="zh-CN" dirty="0" err="1" smtClean="0"/>
              <a:t>buffer_gets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desc</a:t>
            </a:r>
            <a:r>
              <a:rPr lang="en-US" altLang="zh-CN" dirty="0" smtClean="0"/>
              <a:t>) as </a:t>
            </a:r>
          </a:p>
          <a:p>
            <a:r>
              <a:rPr lang="en-US" altLang="zh-CN" dirty="0" err="1" smtClean="0"/>
              <a:t>Rank_bufgets,to_char</a:t>
            </a:r>
            <a:r>
              <a:rPr lang="en-US" altLang="zh-CN" dirty="0" smtClean="0"/>
              <a:t>(100*</a:t>
            </a:r>
            <a:r>
              <a:rPr lang="en-US" altLang="zh-CN" dirty="0" err="1" smtClean="0"/>
              <a:t>ratio_to_report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buffer_gets</a:t>
            </a:r>
            <a:r>
              <a:rPr lang="en-US" altLang="zh-CN" dirty="0" smtClean="0"/>
              <a:t>)  over (),’999.99’) </a:t>
            </a:r>
            <a:r>
              <a:rPr lang="en-US" altLang="zh-CN" dirty="0" err="1" smtClean="0"/>
              <a:t>pct_bufgets</a:t>
            </a:r>
            <a:r>
              <a:rPr lang="en-US" altLang="zh-CN" dirty="0" smtClean="0"/>
              <a:t> from </a:t>
            </a:r>
          </a:p>
          <a:p>
            <a:r>
              <a:rPr lang="en-US" altLang="zh-CN" dirty="0" err="1" smtClean="0"/>
              <a:t>V$sqlarea</a:t>
            </a:r>
            <a:r>
              <a:rPr lang="en-US" altLang="zh-CN" dirty="0" smtClean="0"/>
              <a:t>)  where </a:t>
            </a:r>
            <a:r>
              <a:rPr lang="en-US" altLang="zh-CN" dirty="0" err="1" smtClean="0"/>
              <a:t>rank_bufgets</a:t>
            </a:r>
            <a:r>
              <a:rPr lang="en-US" altLang="zh-CN" dirty="0" smtClean="0"/>
              <a:t>&lt;11;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549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使用各种</a:t>
            </a:r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来熟知</a:t>
            </a:r>
            <a:r>
              <a:rPr lang="en-US" altLang="zh-CN" sz="2400" b="1" dirty="0" smtClean="0"/>
              <a:t>buffer cache</a:t>
            </a:r>
            <a:r>
              <a:rPr lang="zh-CN" altLang="en-US" sz="2400" b="1" dirty="0" smtClean="0"/>
              <a:t>使用情况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764704"/>
            <a:ext cx="87849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找出消耗物理</a:t>
            </a:r>
            <a:r>
              <a:rPr lang="en-US" altLang="zh-CN" dirty="0" smtClean="0"/>
              <a:t>IO</a:t>
            </a:r>
            <a:r>
              <a:rPr lang="zh-CN" altLang="en-US" dirty="0" smtClean="0"/>
              <a:t>资源最大的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语句：</a:t>
            </a:r>
            <a:endParaRPr lang="en-US" altLang="zh-CN" dirty="0" smtClean="0"/>
          </a:p>
          <a:p>
            <a:r>
              <a:rPr lang="en-US" altLang="zh-CN" dirty="0" smtClean="0"/>
              <a:t>Select </a:t>
            </a:r>
            <a:r>
              <a:rPr lang="en-US" altLang="zh-CN" dirty="0" err="1" smtClean="0"/>
              <a:t>disk_reads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substr</a:t>
            </a:r>
            <a:r>
              <a:rPr lang="en-US" altLang="zh-CN" dirty="0" smtClean="0"/>
              <a:t>(sql_text,1,4000) from </a:t>
            </a:r>
            <a:r>
              <a:rPr lang="en-US" altLang="zh-CN" dirty="0" err="1" smtClean="0"/>
              <a:t>v$sqlarea</a:t>
            </a:r>
            <a:r>
              <a:rPr lang="en-US" altLang="zh-CN" dirty="0" smtClean="0"/>
              <a:t> order by </a:t>
            </a:r>
            <a:r>
              <a:rPr lang="en-US" altLang="zh-CN" dirty="0" err="1" smtClean="0"/>
              <a:t>disk_reads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desc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操作系统中发现物理</a:t>
            </a:r>
            <a:r>
              <a:rPr lang="en-US" altLang="zh-CN" dirty="0" smtClean="0"/>
              <a:t>IO</a:t>
            </a:r>
            <a:r>
              <a:rPr lang="zh-CN" altLang="en-US" dirty="0" smtClean="0"/>
              <a:t>运行情况</a:t>
            </a:r>
            <a:endParaRPr lang="en-US" altLang="zh-CN" dirty="0" smtClean="0"/>
          </a:p>
          <a:p>
            <a:r>
              <a:rPr lang="en-US" altLang="zh-CN" dirty="0" err="1" smtClean="0"/>
              <a:t>Iostat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Vmstat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Top</a:t>
            </a:r>
          </a:p>
          <a:p>
            <a:r>
              <a:rPr lang="en-US" altLang="zh-CN" dirty="0" err="1" smtClean="0"/>
              <a:t>Mpstat</a:t>
            </a:r>
            <a:r>
              <a:rPr lang="en-US" altLang="zh-CN" dirty="0" smtClean="0"/>
              <a:t> 1 10</a:t>
            </a:r>
          </a:p>
          <a:p>
            <a:r>
              <a:rPr lang="en-US" altLang="zh-CN" dirty="0" smtClean="0"/>
              <a:t>Free</a:t>
            </a:r>
          </a:p>
          <a:p>
            <a:endParaRPr lang="en-US" altLang="zh-CN" dirty="0"/>
          </a:p>
          <a:p>
            <a:r>
              <a:rPr lang="zh-CN" altLang="en-US" dirty="0" smtClean="0"/>
              <a:t>内存读主要消耗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资源，特别是锁的争用</a:t>
            </a:r>
            <a:endParaRPr lang="en-US" altLang="zh-CN" dirty="0" smtClean="0"/>
          </a:p>
          <a:p>
            <a:r>
              <a:rPr lang="zh-CN" altLang="en-US" dirty="0" smtClean="0"/>
              <a:t>物理读主要消耗</a:t>
            </a:r>
            <a:r>
              <a:rPr lang="en-US" altLang="zh-CN" dirty="0" smtClean="0"/>
              <a:t>IO</a:t>
            </a:r>
            <a:r>
              <a:rPr lang="zh-CN" altLang="en-US" dirty="0" smtClean="0"/>
              <a:t>资源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清空</a:t>
            </a:r>
            <a:r>
              <a:rPr lang="en-US" altLang="zh-CN" dirty="0" err="1" smtClean="0"/>
              <a:t>buffer_cache</a:t>
            </a:r>
            <a:endParaRPr lang="en-US" altLang="zh-CN" dirty="0" smtClean="0"/>
          </a:p>
          <a:p>
            <a:r>
              <a:rPr lang="en-US" altLang="zh-CN" dirty="0" smtClean="0"/>
              <a:t>Alter system flush </a:t>
            </a:r>
            <a:r>
              <a:rPr lang="en-US" altLang="zh-CN" dirty="0" err="1" smtClean="0"/>
              <a:t>buffer_cache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720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日志原理剖析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2068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日志对数据库性能影响不大，日志对数据的一致性影响非常大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3528" y="4267735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日志严格按照时间顺序记录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的改变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、数据块的地址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、时间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、修改的数据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51520" y="615601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有可能只改一行数据，可能产生几十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的日志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827585" y="1077701"/>
            <a:ext cx="7798227" cy="2969735"/>
            <a:chOff x="827585" y="1077701"/>
            <a:chExt cx="7798227" cy="2969735"/>
          </a:xfrm>
        </p:grpSpPr>
        <p:sp>
          <p:nvSpPr>
            <p:cNvPr id="43" name="矩形 42"/>
            <p:cNvSpPr/>
            <p:nvPr/>
          </p:nvSpPr>
          <p:spPr>
            <a:xfrm>
              <a:off x="3285910" y="2847040"/>
              <a:ext cx="1065622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控制</a:t>
              </a:r>
              <a:r>
                <a:rPr lang="zh-CN" altLang="en-US" dirty="0" smtClean="0"/>
                <a:t>文件</a:t>
              </a:r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351532" y="2847040"/>
              <a:ext cx="1092681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数据文件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444213" y="2847039"/>
              <a:ext cx="1279436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日志文件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2996968" y="1445255"/>
              <a:ext cx="1262264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Shared pool</a:t>
              </a:r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259232" y="1445255"/>
              <a:ext cx="1184981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Buffer Cache</a:t>
              </a:r>
              <a:endParaRPr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5444213" y="1445255"/>
              <a:ext cx="1279437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Redo Log</a:t>
              </a:r>
            </a:p>
            <a:p>
              <a:pPr algn="ctr"/>
              <a:r>
                <a:rPr lang="en-US" altLang="zh-CN" dirty="0"/>
                <a:t>buffer</a:t>
              </a:r>
              <a:endParaRPr lang="zh-CN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10250" y="1077701"/>
              <a:ext cx="112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SGA</a:t>
              </a:r>
              <a:endParaRPr lang="zh-CN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75241" y="3678104"/>
              <a:ext cx="112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数据库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827585" y="1384768"/>
              <a:ext cx="576064" cy="244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cxnSp>
          <p:nvCxnSpPr>
            <p:cNvPr id="52" name="直接连接符 51"/>
            <p:cNvCxnSpPr>
              <a:stCxn id="51" idx="3"/>
            </p:cNvCxnSpPr>
            <p:nvPr/>
          </p:nvCxnSpPr>
          <p:spPr>
            <a:xfrm flipV="1">
              <a:off x="1403649" y="1505752"/>
              <a:ext cx="1593319" cy="1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144766" y="1333052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09720" y="1268760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05837" y="1450127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  <p:cxnSp>
          <p:nvCxnSpPr>
            <p:cNvPr id="57" name="直接箭头连接符 56"/>
            <p:cNvCxnSpPr/>
            <p:nvPr/>
          </p:nvCxnSpPr>
          <p:spPr>
            <a:xfrm>
              <a:off x="4707426" y="2265039"/>
              <a:ext cx="0" cy="58200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V="1">
              <a:off x="5067466" y="2265039"/>
              <a:ext cx="0" cy="5820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067944" y="2373845"/>
              <a:ext cx="654859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6">
                      <a:lumMod val="75000"/>
                    </a:schemeClr>
                  </a:solidFill>
                </a:rPr>
                <a:t>DBW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>
              <a:off x="6103278" y="2229829"/>
              <a:ext cx="0" cy="58200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520427" y="2348471"/>
              <a:ext cx="627159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6">
                      <a:lumMod val="75000"/>
                    </a:schemeClr>
                  </a:solidFill>
                </a:rPr>
                <a:t>LGW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73684" y="2928472"/>
              <a:ext cx="1152128" cy="64633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归档进程</a:t>
              </a:r>
              <a:endParaRPr lang="en-US" altLang="zh-CN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zh-CN" dirty="0" err="1" smtClean="0">
                  <a:solidFill>
                    <a:schemeClr val="accent6">
                      <a:lumMod val="75000"/>
                    </a:schemeClr>
                  </a:solidFill>
                </a:rPr>
                <a:t>ARCn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473684" y="1620723"/>
              <a:ext cx="1152128" cy="72774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归档日志</a:t>
              </a:r>
              <a:endParaRPr lang="zh-CN" altLang="en-US" dirty="0"/>
            </a:p>
          </p:txBody>
        </p:sp>
        <p:cxnSp>
          <p:nvCxnSpPr>
            <p:cNvPr id="69" name="直接箭头连接符 68"/>
            <p:cNvCxnSpPr/>
            <p:nvPr/>
          </p:nvCxnSpPr>
          <p:spPr>
            <a:xfrm flipV="1">
              <a:off x="6723650" y="3251637"/>
              <a:ext cx="750034" cy="529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7" idx="0"/>
            </p:cNvCxnSpPr>
            <p:nvPr/>
          </p:nvCxnSpPr>
          <p:spPr>
            <a:xfrm flipV="1">
              <a:off x="8049748" y="2383378"/>
              <a:ext cx="0" cy="54509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827585" y="1700808"/>
              <a:ext cx="566919" cy="244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2</a:t>
              </a:r>
              <a:endParaRPr lang="zh-CN" altLang="en-US" sz="1200" dirty="0"/>
            </a:p>
          </p:txBody>
        </p:sp>
        <p:cxnSp>
          <p:nvCxnSpPr>
            <p:cNvPr id="76" name="直接连接符 75"/>
            <p:cNvCxnSpPr>
              <a:stCxn id="75" idx="3"/>
              <a:endCxn id="46" idx="1"/>
            </p:cNvCxnSpPr>
            <p:nvPr/>
          </p:nvCxnSpPr>
          <p:spPr>
            <a:xfrm>
              <a:off x="1394504" y="1822824"/>
              <a:ext cx="1602464" cy="32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2135622" y="1761865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300576" y="1697573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6693" y="1844824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27585" y="2060848"/>
              <a:ext cx="566919" cy="2660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3</a:t>
              </a:r>
              <a:endParaRPr lang="zh-CN" altLang="en-US" sz="1200" dirty="0"/>
            </a:p>
          </p:txBody>
        </p:sp>
        <p:cxnSp>
          <p:nvCxnSpPr>
            <p:cNvPr id="81" name="直接连接符 80"/>
            <p:cNvCxnSpPr>
              <a:stCxn id="80" idx="3"/>
            </p:cNvCxnSpPr>
            <p:nvPr/>
          </p:nvCxnSpPr>
          <p:spPr>
            <a:xfrm>
              <a:off x="1394504" y="2193851"/>
              <a:ext cx="1580506" cy="14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2135622" y="2121905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00576" y="2057613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896693" y="2238980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067466" y="4267735"/>
            <a:ext cx="3969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，会经过</a:t>
            </a:r>
            <a:r>
              <a:rPr lang="en-US" altLang="zh-CN" dirty="0" smtClean="0"/>
              <a:t>server process</a:t>
            </a:r>
            <a:r>
              <a:rPr lang="zh-CN" altLang="en-US" dirty="0" smtClean="0"/>
              <a:t>从数据文件中将数据调到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中，然后日志数据会先写到用户会话的</a:t>
            </a:r>
            <a:r>
              <a:rPr lang="en-US" altLang="zh-CN" dirty="0" smtClean="0"/>
              <a:t>PGA</a:t>
            </a:r>
            <a:r>
              <a:rPr lang="zh-CN" altLang="en-US" dirty="0" smtClean="0"/>
              <a:t>中，最后在通过</a:t>
            </a:r>
            <a:r>
              <a:rPr lang="en-US" altLang="zh-CN" dirty="0" smtClean="0"/>
              <a:t>PGA</a:t>
            </a:r>
            <a:r>
              <a:rPr lang="zh-CN" altLang="en-US" dirty="0" smtClean="0"/>
              <a:t>写到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361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日志核心意义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快速提交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写缓存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任何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都会记录到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中，所有已提交事务都不会丢失</a:t>
            </a:r>
            <a:endParaRPr lang="en-US" altLang="zh-CN" dirty="0" smtClean="0"/>
          </a:p>
          <a:p>
            <a:r>
              <a:rPr lang="zh-CN" altLang="en-US" dirty="0" smtClean="0"/>
              <a:t>事务：任何的增删改都是一个事务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25869" y="3020692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1491" y="3020692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5084172" y="3020691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2636927" y="1618907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99191" y="1618907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84172" y="1618907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 buffer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5200" y="3851756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11" name="矩形 10"/>
          <p:cNvSpPr/>
          <p:nvPr/>
        </p:nvSpPr>
        <p:spPr>
          <a:xfrm>
            <a:off x="467544" y="1558420"/>
            <a:ext cx="576064" cy="244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cxnSp>
        <p:nvCxnSpPr>
          <p:cNvPr id="12" name="直接连接符 11"/>
          <p:cNvCxnSpPr>
            <a:stCxn id="11" idx="3"/>
          </p:cNvCxnSpPr>
          <p:nvPr/>
        </p:nvCxnSpPr>
        <p:spPr>
          <a:xfrm flipV="1">
            <a:off x="1043608" y="1679404"/>
            <a:ext cx="1593319" cy="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84725" y="1506704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49679" y="1442412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545796" y="1623779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347385" y="2438691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707425" y="2438691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07905" y="2547497"/>
            <a:ext cx="783776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743237" y="2403481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76056" y="2522123"/>
            <a:ext cx="62715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3643" y="3102124"/>
            <a:ext cx="1152128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归档进程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accent6">
                    <a:lumMod val="75000"/>
                  </a:schemeClr>
                </a:solidFill>
              </a:rPr>
              <a:t>ARCn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13643" y="1794375"/>
            <a:ext cx="1152128" cy="7277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归档日志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6363609" y="3425289"/>
            <a:ext cx="750034" cy="52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6" idx="0"/>
          </p:cNvCxnSpPr>
          <p:nvPr/>
        </p:nvCxnSpPr>
        <p:spPr>
          <a:xfrm flipV="1">
            <a:off x="7689707" y="2557030"/>
            <a:ext cx="0" cy="5450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67544" y="1874460"/>
            <a:ext cx="566919" cy="244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cxnSp>
        <p:nvCxnSpPr>
          <p:cNvPr id="31" name="直接连接符 30"/>
          <p:cNvCxnSpPr>
            <a:stCxn id="30" idx="3"/>
            <a:endCxn id="7" idx="1"/>
          </p:cNvCxnSpPr>
          <p:nvPr/>
        </p:nvCxnSpPr>
        <p:spPr>
          <a:xfrm>
            <a:off x="1034463" y="1996476"/>
            <a:ext cx="1602464" cy="3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75581" y="1935517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940535" y="1871225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536652" y="2018476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sp>
        <p:nvSpPr>
          <p:cNvPr id="35" name="矩形 34"/>
          <p:cNvSpPr/>
          <p:nvPr/>
        </p:nvSpPr>
        <p:spPr>
          <a:xfrm>
            <a:off x="467544" y="2234500"/>
            <a:ext cx="566919" cy="266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cxnSp>
        <p:nvCxnSpPr>
          <p:cNvPr id="36" name="直接连接符 35"/>
          <p:cNvCxnSpPr>
            <a:stCxn id="35" idx="3"/>
          </p:cNvCxnSpPr>
          <p:nvPr/>
        </p:nvCxnSpPr>
        <p:spPr>
          <a:xfrm>
            <a:off x="1034463" y="2367503"/>
            <a:ext cx="1580506" cy="14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775581" y="2295557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940535" y="2231265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1536652" y="2412632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sp>
        <p:nvSpPr>
          <p:cNvPr id="40" name="矩形 39"/>
          <p:cNvSpPr/>
          <p:nvPr/>
        </p:nvSpPr>
        <p:spPr>
          <a:xfrm>
            <a:off x="630767" y="4576059"/>
            <a:ext cx="153320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Server process</a:t>
            </a:r>
          </a:p>
          <a:p>
            <a:pPr algn="ctr"/>
            <a:r>
              <a:rPr lang="zh-CN" altLang="en-US" sz="1400" dirty="0" smtClean="0"/>
              <a:t>修改</a:t>
            </a:r>
            <a:r>
              <a:rPr lang="en-US" altLang="zh-CN" sz="1400" dirty="0" err="1" smtClean="0"/>
              <a:t>buffercache</a:t>
            </a:r>
            <a:r>
              <a:rPr lang="zh-CN" altLang="en-US" sz="1400" dirty="0" smtClean="0"/>
              <a:t>产生日志</a:t>
            </a:r>
            <a:endParaRPr lang="zh-CN" altLang="en-US" sz="1400" dirty="0"/>
          </a:p>
        </p:txBody>
      </p:sp>
      <p:sp>
        <p:nvSpPr>
          <p:cNvPr id="77" name="矩形 76"/>
          <p:cNvSpPr/>
          <p:nvPr/>
        </p:nvSpPr>
        <p:spPr>
          <a:xfrm>
            <a:off x="2697962" y="4576059"/>
            <a:ext cx="131718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PGA</a:t>
            </a:r>
            <a:endParaRPr lang="zh-CN" altLang="en-US" sz="1400" dirty="0"/>
          </a:p>
        </p:txBody>
      </p:sp>
      <p:sp>
        <p:nvSpPr>
          <p:cNvPr id="78" name="矩形 77"/>
          <p:cNvSpPr/>
          <p:nvPr/>
        </p:nvSpPr>
        <p:spPr>
          <a:xfrm>
            <a:off x="4672228" y="4576059"/>
            <a:ext cx="131718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Log buffer</a:t>
            </a:r>
            <a:endParaRPr lang="zh-CN" altLang="en-US" sz="1400" dirty="0"/>
          </a:p>
        </p:txBody>
      </p:sp>
      <p:sp>
        <p:nvSpPr>
          <p:cNvPr id="79" name="矩形 78"/>
          <p:cNvSpPr/>
          <p:nvPr/>
        </p:nvSpPr>
        <p:spPr>
          <a:xfrm>
            <a:off x="6639195" y="4576059"/>
            <a:ext cx="131718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Redo log</a:t>
            </a:r>
            <a:r>
              <a:rPr lang="zh-CN" altLang="en-US" sz="1400" dirty="0" smtClean="0"/>
              <a:t>文件</a:t>
            </a:r>
            <a:endParaRPr lang="zh-CN" altLang="en-US" sz="1400" dirty="0"/>
          </a:p>
        </p:txBody>
      </p:sp>
      <p:cxnSp>
        <p:nvCxnSpPr>
          <p:cNvPr id="81" name="直接箭头连接符 80"/>
          <p:cNvCxnSpPr>
            <a:stCxn id="40" idx="3"/>
            <a:endCxn id="77" idx="1"/>
          </p:cNvCxnSpPr>
          <p:nvPr/>
        </p:nvCxnSpPr>
        <p:spPr>
          <a:xfrm>
            <a:off x="2163972" y="4864091"/>
            <a:ext cx="5339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7" idx="3"/>
            <a:endCxn id="78" idx="1"/>
          </p:cNvCxnSpPr>
          <p:nvPr/>
        </p:nvCxnSpPr>
        <p:spPr>
          <a:xfrm>
            <a:off x="4015143" y="4864091"/>
            <a:ext cx="6570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78" idx="3"/>
            <a:endCxn id="79" idx="1"/>
          </p:cNvCxnSpPr>
          <p:nvPr/>
        </p:nvCxnSpPr>
        <p:spPr>
          <a:xfrm>
            <a:off x="5989409" y="4864091"/>
            <a:ext cx="6497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8759" y="4233862"/>
            <a:ext cx="2079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日志产生流程</a:t>
            </a:r>
            <a:endParaRPr lang="zh-CN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30767" y="5385990"/>
            <a:ext cx="4095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整个计算机中能够写缓存只有两个地方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、存储的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能写缓存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、数据库的</a:t>
            </a:r>
            <a:r>
              <a:rPr lang="en-US" altLang="zh-CN" dirty="0" smtClean="0"/>
              <a:t>buffer 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560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76470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读缓存过程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11340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磁盘</a:t>
            </a:r>
            <a:r>
              <a:rPr lang="en-US" altLang="zh-CN" dirty="0" smtClean="0"/>
              <a:t>buffer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1340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</a:t>
            </a:r>
            <a:r>
              <a:rPr lang="en-US" altLang="zh-CN" dirty="0" smtClean="0"/>
              <a:t>buffer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7944" y="11340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文件系统</a:t>
            </a:r>
            <a:r>
              <a:rPr lang="en-US" altLang="zh-CN" dirty="0" smtClean="0"/>
              <a:t>buffer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40152" y="113403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4" idx="3"/>
          </p:cNvCxnSpPr>
          <p:nvPr/>
        </p:nvCxnSpPr>
        <p:spPr>
          <a:xfrm>
            <a:off x="1835696" y="13860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3707904" y="13860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5508104" y="138606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1560" y="2214156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 buffer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659278" y="2201244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</a:t>
            </a:r>
            <a:r>
              <a:rPr lang="en-US" altLang="zh-CN" dirty="0" smtClean="0"/>
              <a:t>buffer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826087" y="2201244"/>
            <a:ext cx="144016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磁盘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14" idx="3"/>
            <a:endCxn id="15" idx="1"/>
          </p:cNvCxnSpPr>
          <p:nvPr/>
        </p:nvCxnSpPr>
        <p:spPr>
          <a:xfrm flipV="1">
            <a:off x="1851720" y="2453272"/>
            <a:ext cx="807558" cy="12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3"/>
            <a:endCxn id="16" idx="1"/>
          </p:cNvCxnSpPr>
          <p:nvPr/>
        </p:nvCxnSpPr>
        <p:spPr>
          <a:xfrm>
            <a:off x="4099438" y="2453272"/>
            <a:ext cx="7266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1560" y="18448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</a:t>
            </a:r>
            <a:r>
              <a:rPr lang="zh-CN" altLang="en-US" dirty="0" smtClean="0"/>
              <a:t>缓存过程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72200" y="219078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LGW</a:t>
            </a:r>
            <a:r>
              <a:rPr lang="zh-CN" altLang="en-US" dirty="0" smtClean="0"/>
              <a:t>进程会绕过文件系统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5" y="4005064"/>
            <a:ext cx="515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如何保证提交的事务不会丢失，通过日志</a:t>
            </a:r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如何能够实现快速的提交，</a:t>
            </a:r>
            <a:r>
              <a:rPr lang="en-US" altLang="zh-CN" dirty="0" smtClean="0"/>
              <a:t>log buffer</a:t>
            </a:r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如何实现写缓存</a:t>
            </a:r>
            <a:endParaRPr lang="en-US" altLang="zh-CN" dirty="0" smtClean="0"/>
          </a:p>
          <a:p>
            <a:r>
              <a:rPr lang="zh-CN" altLang="en-US" dirty="0" smtClean="0"/>
              <a:t>日志写入优先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1720" y="2278033"/>
            <a:ext cx="807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跳过文件系统</a:t>
            </a:r>
            <a:endParaRPr lang="zh-CN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0696" y="54079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日志核心意义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快速提交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写缓存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441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Logbuffer</a:t>
            </a:r>
            <a:r>
              <a:rPr lang="zh-CN" altLang="en-US" sz="2400" b="1" dirty="0" smtClean="0"/>
              <a:t>相关设置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Log buffer </a:t>
            </a:r>
            <a:r>
              <a:rPr lang="zh-CN" altLang="en-US" dirty="0" smtClean="0"/>
              <a:t>触发机制：</a:t>
            </a:r>
            <a:r>
              <a:rPr lang="en-US" altLang="zh-CN" dirty="0" smtClean="0">
                <a:solidFill>
                  <a:srgbClr val="FF0000"/>
                </a:solidFill>
              </a:rPr>
              <a:t>Write-Ahead-Log(</a:t>
            </a:r>
            <a:r>
              <a:rPr lang="zh-CN" altLang="en-US" dirty="0" smtClean="0">
                <a:solidFill>
                  <a:srgbClr val="FF0000"/>
                </a:solidFill>
              </a:rPr>
              <a:t>日志写入优先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、用户提交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、有</a:t>
            </a:r>
            <a:r>
              <a:rPr lang="en-US" altLang="zh-CN" dirty="0" smtClean="0"/>
              <a:t>1/3</a:t>
            </a:r>
            <a:r>
              <a:rPr lang="zh-CN" altLang="en-US" dirty="0" smtClean="0"/>
              <a:t>重做日志缓冲区未被写到磁盘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、有大于</a:t>
            </a:r>
            <a:r>
              <a:rPr lang="en-US" altLang="zh-CN" dirty="0" smtClean="0"/>
              <a:t>1M</a:t>
            </a:r>
            <a:r>
              <a:rPr lang="zh-CN" altLang="en-US" dirty="0" smtClean="0"/>
              <a:t>的重做日志缓冲区未被写入磁盘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、每隔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DBWR</a:t>
            </a:r>
            <a:r>
              <a:rPr lang="zh-CN" altLang="en-US" dirty="0" smtClean="0"/>
              <a:t>需要写入的数据的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LGWR</a:t>
            </a:r>
            <a:r>
              <a:rPr lang="zh-CN" altLang="en-US" dirty="0" smtClean="0"/>
              <a:t>记录的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DBWR</a:t>
            </a:r>
            <a:r>
              <a:rPr lang="zh-CN" altLang="en-US" dirty="0" smtClean="0"/>
              <a:t>触发</a:t>
            </a:r>
            <a:r>
              <a:rPr lang="en-US" altLang="zh-CN" dirty="0" smtClean="0"/>
              <a:t>LGWR</a:t>
            </a:r>
            <a:r>
              <a:rPr lang="zh-CN" altLang="en-US" dirty="0" smtClean="0"/>
              <a:t>写入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713" y="2780928"/>
            <a:ext cx="8511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LOG</a:t>
            </a:r>
            <a:r>
              <a:rPr lang="zh-CN" altLang="en-US" dirty="0" smtClean="0"/>
              <a:t>优化建议：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OLTP</a:t>
            </a:r>
            <a:r>
              <a:rPr lang="zh-CN" altLang="en-US" dirty="0" smtClean="0"/>
              <a:t>系统上，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文件的写操作主要是小型的，比较频繁，一般的写大小在几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，而每秒钟产生的写</a:t>
            </a:r>
            <a:r>
              <a:rPr lang="en-US" altLang="zh-CN" dirty="0" smtClean="0"/>
              <a:t>IO</a:t>
            </a:r>
            <a:r>
              <a:rPr lang="zh-CN" altLang="en-US" dirty="0" smtClean="0"/>
              <a:t>次数会达到几十次，数百次甚至上千次。因此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文件适合存放于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较高的转速较快的磁盘上，</a:t>
            </a:r>
            <a:r>
              <a:rPr lang="en-US" altLang="zh-CN" dirty="0" smtClean="0"/>
              <a:t>IOPS</a:t>
            </a:r>
            <a:r>
              <a:rPr lang="zh-CN" altLang="en-US" dirty="0" smtClean="0"/>
              <a:t>仅能达到数百次的</a:t>
            </a:r>
            <a:r>
              <a:rPr lang="en-US" altLang="zh-CN" dirty="0" smtClean="0"/>
              <a:t>SATA</a:t>
            </a:r>
            <a:r>
              <a:rPr lang="zh-CN" altLang="en-US" dirty="0" smtClean="0"/>
              <a:t>盘不适合存放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文件。另外由于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文件的写入是串行的，因此对于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文件所做的底层条带化处理，对于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写性能的提升是十分有限的。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797152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Log buffer</a:t>
            </a:r>
            <a:r>
              <a:rPr lang="zh-CN" altLang="en-US" dirty="0" smtClean="0"/>
              <a:t>是多大：（</a:t>
            </a:r>
            <a:r>
              <a:rPr lang="zh-CN" altLang="en-US" dirty="0" smtClean="0">
                <a:solidFill>
                  <a:srgbClr val="FF0000"/>
                </a:solidFill>
              </a:rPr>
              <a:t>粒度概念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v$sgainfo</a:t>
            </a:r>
            <a:r>
              <a:rPr lang="en-US" altLang="zh-CN" dirty="0"/>
              <a:t> where name in ('Fixed SGA </a:t>
            </a:r>
            <a:r>
              <a:rPr lang="en-US" altLang="zh-CN" dirty="0" err="1"/>
              <a:t>Size','Redo</a:t>
            </a:r>
            <a:r>
              <a:rPr lang="en-US" altLang="zh-CN" dirty="0"/>
              <a:t> </a:t>
            </a:r>
            <a:r>
              <a:rPr lang="en-US" altLang="zh-CN" dirty="0" err="1"/>
              <a:t>Buffers','Granule</a:t>
            </a:r>
            <a:r>
              <a:rPr lang="en-US" altLang="zh-CN" dirty="0"/>
              <a:t> Size</a:t>
            </a:r>
            <a:r>
              <a:rPr lang="en-US" altLang="zh-CN" dirty="0" smtClean="0"/>
              <a:t>');</a:t>
            </a:r>
          </a:p>
          <a:p>
            <a:endParaRPr lang="en-US" altLang="zh-CN" dirty="0"/>
          </a:p>
          <a:p>
            <a:r>
              <a:rPr lang="en-US" altLang="zh-CN" dirty="0" smtClean="0"/>
              <a:t>Select * from </a:t>
            </a:r>
            <a:r>
              <a:rPr lang="en-US" altLang="zh-CN" dirty="0" err="1" smtClean="0"/>
              <a:t>v$log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4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45218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存储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2339752" y="908720"/>
            <a:ext cx="5760640" cy="359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存储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2339752" y="899982"/>
            <a:ext cx="1440160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41530" y="1611324"/>
            <a:ext cx="1440160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0" name="矩形 9"/>
          <p:cNvSpPr/>
          <p:nvPr/>
        </p:nvSpPr>
        <p:spPr>
          <a:xfrm>
            <a:off x="2332738" y="2341566"/>
            <a:ext cx="1440160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1" name="矩形 10"/>
          <p:cNvSpPr/>
          <p:nvPr/>
        </p:nvSpPr>
        <p:spPr>
          <a:xfrm>
            <a:off x="2339752" y="3061646"/>
            <a:ext cx="1440160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2" name="矩形 11"/>
          <p:cNvSpPr/>
          <p:nvPr/>
        </p:nvSpPr>
        <p:spPr>
          <a:xfrm>
            <a:off x="2332738" y="3781726"/>
            <a:ext cx="1440160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硬盘</a:t>
            </a:r>
          </a:p>
        </p:txBody>
      </p:sp>
      <p:sp>
        <p:nvSpPr>
          <p:cNvPr id="13" name="矩形 12"/>
          <p:cNvSpPr/>
          <p:nvPr/>
        </p:nvSpPr>
        <p:spPr>
          <a:xfrm>
            <a:off x="6876256" y="908720"/>
            <a:ext cx="1224136" cy="7026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控制器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7744" y="4653136"/>
            <a:ext cx="6876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、将一堆硬盘聚合起来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、加快对硬盘的读取速度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、存储</a:t>
            </a:r>
            <a:r>
              <a:rPr lang="en-US" altLang="zh-CN" dirty="0" smtClean="0"/>
              <a:t>RAID</a:t>
            </a:r>
            <a:r>
              <a:rPr lang="zh-CN" altLang="en-US" dirty="0" smtClean="0"/>
              <a:t>技术（冗余、提高访问速度）</a:t>
            </a:r>
            <a:endParaRPr lang="en-US" altLang="zh-CN" dirty="0" smtClean="0"/>
          </a:p>
          <a:p>
            <a:r>
              <a:rPr lang="en-US" altLang="zh-CN" dirty="0" smtClean="0"/>
              <a:t>	RAID5</a:t>
            </a:r>
            <a:r>
              <a:rPr lang="zh-CN" altLang="en-US" dirty="0" smtClean="0"/>
              <a:t>坏一块硬盘后，读写性能急剧下降，</a:t>
            </a:r>
            <a:r>
              <a:rPr lang="en-US" altLang="zh-CN" dirty="0" smtClean="0"/>
              <a:t>RAID6</a:t>
            </a:r>
            <a:r>
              <a:rPr lang="zh-CN" altLang="en-US" dirty="0" smtClean="0"/>
              <a:t>能缓解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164288" y="3933056"/>
            <a:ext cx="936104" cy="5687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光纤口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6876256" y="1611324"/>
            <a:ext cx="1224136" cy="809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876256" y="2420888"/>
            <a:ext cx="1224136" cy="5040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8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Logbuffer</a:t>
            </a:r>
            <a:r>
              <a:rPr lang="zh-CN" altLang="en-US" sz="2400" b="1" dirty="0" smtClean="0"/>
              <a:t>相关设置</a:t>
            </a:r>
            <a:endParaRPr lang="zh-CN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3" y="980728"/>
            <a:ext cx="819943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62068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Redo log </a:t>
            </a:r>
            <a:r>
              <a:rPr lang="zh-CN" altLang="en-US" dirty="0" smtClean="0"/>
              <a:t>有三个组，每组一个成员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8" y="2762224"/>
            <a:ext cx="63246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713" y="4509120"/>
            <a:ext cx="8655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日志相关的一些操作</a:t>
            </a:r>
            <a:endParaRPr lang="en-US" altLang="zh-CN" dirty="0" smtClean="0"/>
          </a:p>
          <a:p>
            <a:r>
              <a:rPr lang="en-US" altLang="zh-CN" dirty="0" smtClean="0"/>
              <a:t>Alter database add </a:t>
            </a:r>
            <a:r>
              <a:rPr lang="en-US" altLang="zh-CN" dirty="0" err="1" smtClean="0"/>
              <a:t>logfile</a:t>
            </a:r>
            <a:r>
              <a:rPr lang="en-US" altLang="zh-CN" dirty="0" smtClean="0"/>
              <a:t> group 5 ‘</a:t>
            </a:r>
            <a:r>
              <a:rPr lang="zh-CN" altLang="en-US" dirty="0" smtClean="0"/>
              <a:t>文件位置</a:t>
            </a:r>
            <a:r>
              <a:rPr lang="en-US" altLang="zh-CN" dirty="0" smtClean="0"/>
              <a:t>’ size 10M</a:t>
            </a:r>
          </a:p>
          <a:p>
            <a:r>
              <a:rPr lang="en-US" altLang="zh-CN" dirty="0" smtClean="0"/>
              <a:t>Alter database add </a:t>
            </a:r>
            <a:r>
              <a:rPr lang="en-US" altLang="zh-CN" dirty="0" err="1" smtClean="0"/>
              <a:t>logfile</a:t>
            </a:r>
            <a:r>
              <a:rPr lang="en-US" altLang="zh-CN" dirty="0" smtClean="0"/>
              <a:t> member ‘</a:t>
            </a:r>
            <a:r>
              <a:rPr lang="zh-CN" altLang="en-US" dirty="0" smtClean="0"/>
              <a:t>文件位置</a:t>
            </a:r>
            <a:r>
              <a:rPr lang="en-US" altLang="zh-CN" dirty="0" smtClean="0"/>
              <a:t>’ to group 4</a:t>
            </a:r>
          </a:p>
          <a:p>
            <a:r>
              <a:rPr lang="en-US" altLang="zh-CN" dirty="0" smtClean="0"/>
              <a:t>Alter database drop </a:t>
            </a:r>
            <a:r>
              <a:rPr lang="en-US" altLang="zh-CN" dirty="0" err="1" smtClean="0"/>
              <a:t>logfile</a:t>
            </a:r>
            <a:r>
              <a:rPr lang="en-US" altLang="zh-CN" dirty="0" smtClean="0"/>
              <a:t> group 5</a:t>
            </a:r>
          </a:p>
          <a:p>
            <a:r>
              <a:rPr lang="en-US" altLang="zh-CN" dirty="0" smtClean="0"/>
              <a:t>Alter database drop </a:t>
            </a:r>
            <a:r>
              <a:rPr lang="en-US" altLang="zh-CN" dirty="0" err="1" smtClean="0"/>
              <a:t>logfile</a:t>
            </a:r>
            <a:r>
              <a:rPr lang="en-US" altLang="zh-CN" dirty="0" smtClean="0"/>
              <a:t> (</a:t>
            </a:r>
            <a:r>
              <a:rPr lang="zh-CN" altLang="en-US" dirty="0" smtClean="0"/>
              <a:t>文件位置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058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Logbuffer</a:t>
            </a:r>
            <a:r>
              <a:rPr lang="zh-CN" altLang="en-US" sz="2400" b="1" dirty="0" smtClean="0"/>
              <a:t>相关设置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3671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Redo log</a:t>
            </a:r>
            <a:r>
              <a:rPr lang="zh-CN" altLang="en-US" dirty="0" smtClean="0"/>
              <a:t>日志切换时间应该尽可能的不低于</a:t>
            </a:r>
            <a:r>
              <a:rPr lang="en-US" altLang="zh-CN" dirty="0" smtClean="0"/>
              <a:t>10-20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/>
              <a:t>select </a:t>
            </a:r>
            <a:r>
              <a:rPr lang="en-US" altLang="zh-CN" dirty="0" err="1"/>
              <a:t>to_char</a:t>
            </a:r>
            <a:r>
              <a:rPr lang="en-US" altLang="zh-CN" dirty="0"/>
              <a:t>(FIRST_TIME,'</a:t>
            </a:r>
            <a:r>
              <a:rPr lang="en-US" altLang="zh-CN" dirty="0" err="1"/>
              <a:t>yyyy</a:t>
            </a:r>
            <a:r>
              <a:rPr lang="en-US" altLang="zh-CN" dirty="0"/>
              <a:t>-mm-</a:t>
            </a:r>
            <a:r>
              <a:rPr lang="en-US" altLang="zh-CN" dirty="0" err="1"/>
              <a:t>dd</a:t>
            </a:r>
            <a:r>
              <a:rPr lang="en-US" altLang="zh-CN" dirty="0"/>
              <a:t> hh24:mi:ss') </a:t>
            </a:r>
            <a:r>
              <a:rPr lang="en-US" altLang="zh-CN" dirty="0" err="1"/>
              <a:t>f_time,sequence</a:t>
            </a:r>
            <a:r>
              <a:rPr lang="en-US" altLang="zh-CN" dirty="0"/>
              <a:t># from </a:t>
            </a:r>
            <a:r>
              <a:rPr lang="en-US" altLang="zh-CN" dirty="0" err="1"/>
              <a:t>v$log_history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数据存档：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890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PGA</a:t>
            </a:r>
            <a:r>
              <a:rPr lang="zh-CN" altLang="en-US" sz="2400" b="1" dirty="0" smtClean="0"/>
              <a:t>内存作用和构成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24443" y="364054"/>
            <a:ext cx="332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Server process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PGA</a:t>
            </a:r>
            <a:r>
              <a:rPr lang="zh-CN" altLang="en-US" dirty="0" smtClean="0">
                <a:solidFill>
                  <a:srgbClr val="FF0000"/>
                </a:solidFill>
              </a:rPr>
              <a:t>很重要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1853" y="2342984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47475" y="2342984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4940156" y="2342983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8" name="矩形 7"/>
          <p:cNvSpPr/>
          <p:nvPr/>
        </p:nvSpPr>
        <p:spPr>
          <a:xfrm>
            <a:off x="2492911" y="941199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55175" y="941199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40156" y="941199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 buffer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71184" y="3174048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12" name="矩形 11"/>
          <p:cNvSpPr/>
          <p:nvPr/>
        </p:nvSpPr>
        <p:spPr>
          <a:xfrm>
            <a:off x="323528" y="880712"/>
            <a:ext cx="576064" cy="244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cxnSp>
        <p:nvCxnSpPr>
          <p:cNvPr id="13" name="直接连接符 12"/>
          <p:cNvCxnSpPr>
            <a:stCxn id="12" idx="3"/>
          </p:cNvCxnSpPr>
          <p:nvPr/>
        </p:nvCxnSpPr>
        <p:spPr>
          <a:xfrm flipV="1">
            <a:off x="899592" y="1001696"/>
            <a:ext cx="1593319" cy="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640709" y="828996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805663" y="764704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401780" y="946071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203369" y="1760983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563409" y="1760983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3888" y="1869789"/>
            <a:ext cx="65485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599221" y="1725773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16370" y="1844415"/>
            <a:ext cx="62715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9627" y="2424416"/>
            <a:ext cx="1152128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归档进程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accent6">
                    <a:lumMod val="75000"/>
                  </a:schemeClr>
                </a:solidFill>
              </a:rPr>
              <a:t>ARCn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69627" y="1116667"/>
            <a:ext cx="1152128" cy="7277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归档日志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219593" y="2747581"/>
            <a:ext cx="750034" cy="52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2" idx="0"/>
          </p:cNvCxnSpPr>
          <p:nvPr/>
        </p:nvCxnSpPr>
        <p:spPr>
          <a:xfrm flipV="1">
            <a:off x="7545691" y="1879322"/>
            <a:ext cx="0" cy="5450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23528" y="1196752"/>
            <a:ext cx="566919" cy="244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cxnSp>
        <p:nvCxnSpPr>
          <p:cNvPr id="27" name="直接连接符 26"/>
          <p:cNvCxnSpPr>
            <a:stCxn id="26" idx="3"/>
            <a:endCxn id="8" idx="1"/>
          </p:cNvCxnSpPr>
          <p:nvPr/>
        </p:nvCxnSpPr>
        <p:spPr>
          <a:xfrm>
            <a:off x="890447" y="1318768"/>
            <a:ext cx="1602464" cy="3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631565" y="1257809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796519" y="1193517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392636" y="1340768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sp>
        <p:nvSpPr>
          <p:cNvPr id="31" name="矩形 30"/>
          <p:cNvSpPr/>
          <p:nvPr/>
        </p:nvSpPr>
        <p:spPr>
          <a:xfrm>
            <a:off x="323528" y="1556792"/>
            <a:ext cx="566919" cy="266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cxnSp>
        <p:nvCxnSpPr>
          <p:cNvPr id="32" name="直接连接符 31"/>
          <p:cNvCxnSpPr>
            <a:stCxn id="31" idx="3"/>
          </p:cNvCxnSpPr>
          <p:nvPr/>
        </p:nvCxnSpPr>
        <p:spPr>
          <a:xfrm>
            <a:off x="890447" y="1689795"/>
            <a:ext cx="1580506" cy="14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631565" y="1617849"/>
            <a:ext cx="186396" cy="1726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96519" y="1553557"/>
            <a:ext cx="46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PGA</a:t>
            </a:r>
            <a:endParaRPr lang="zh-CN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1392636" y="1734924"/>
            <a:ext cx="1009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solidFill>
                  <a:srgbClr val="FF0000"/>
                </a:solidFill>
              </a:rPr>
              <a:t>Server Process</a:t>
            </a:r>
          </a:p>
        </p:txBody>
      </p:sp>
      <p:sp>
        <p:nvSpPr>
          <p:cNvPr id="36" name="矩形 35"/>
          <p:cNvSpPr/>
          <p:nvPr/>
        </p:nvSpPr>
        <p:spPr>
          <a:xfrm>
            <a:off x="1259632" y="733386"/>
            <a:ext cx="1142984" cy="1321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27464" y="3381570"/>
            <a:ext cx="323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每一个进程都有</a:t>
            </a:r>
            <a:r>
              <a:rPr lang="en-US" altLang="zh-CN" dirty="0" smtClean="0"/>
              <a:t>PGA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PGA</a:t>
            </a:r>
            <a:r>
              <a:rPr lang="zh-CN" altLang="en-US" dirty="0" smtClean="0"/>
              <a:t>构成：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private SQL area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Session Memory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SQL Work Areas 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zh-CN" altLang="en-US" dirty="0" smtClean="0">
                <a:solidFill>
                  <a:srgbClr val="FF0000"/>
                </a:solidFill>
              </a:rPr>
              <a:t>工作区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47665" y="3861048"/>
            <a:ext cx="3968751" cy="25922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940152" y="6453336"/>
            <a:ext cx="101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PGA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788024" y="3933056"/>
            <a:ext cx="2592288" cy="72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SORT_AREA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788024" y="4725144"/>
            <a:ext cx="2592288" cy="6480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HASH_AREA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788024" y="5445224"/>
            <a:ext cx="2592288" cy="5760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MAP_AREA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788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PGA</a:t>
            </a:r>
            <a:r>
              <a:rPr lang="zh-CN" altLang="en-US" sz="2400" b="1" dirty="0" smtClean="0"/>
              <a:t>管理和调整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5689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Dedicated server</a:t>
            </a:r>
            <a:r>
              <a:rPr lang="zh-CN" altLang="en-US" dirty="0" smtClean="0"/>
              <a:t>专用服务器模式（适合连接量小，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负载量可大）</a:t>
            </a:r>
            <a:endParaRPr lang="en-US" altLang="zh-CN" dirty="0" smtClean="0"/>
          </a:p>
          <a:p>
            <a:r>
              <a:rPr lang="en-US" altLang="zh-CN" dirty="0" smtClean="0"/>
              <a:t>Share server</a:t>
            </a:r>
            <a:r>
              <a:rPr lang="zh-CN" altLang="en-US" dirty="0" smtClean="0"/>
              <a:t>共享服务器模式（适合连接量大，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负载量小）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Server process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PGA</a:t>
            </a:r>
            <a:r>
              <a:rPr lang="zh-CN" altLang="en-US" dirty="0" smtClean="0"/>
              <a:t>中排序分成三种情况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、完全内存排序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、使用磁盘排序，但只使用一次（慢）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、使用磁盘排序，使用多次（很慢）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设置</a:t>
            </a:r>
            <a:r>
              <a:rPr lang="en-US" altLang="zh-CN" dirty="0" smtClean="0"/>
              <a:t>PGA</a:t>
            </a:r>
            <a:r>
              <a:rPr lang="zh-CN" altLang="en-US" dirty="0" smtClean="0"/>
              <a:t>为自动模式，最大空间</a:t>
            </a:r>
            <a:endParaRPr lang="en-US" altLang="zh-CN" dirty="0"/>
          </a:p>
          <a:p>
            <a:r>
              <a:rPr lang="en-US" altLang="zh-CN" dirty="0" smtClean="0"/>
              <a:t>Alter system set </a:t>
            </a:r>
            <a:r>
              <a:rPr lang="en-US" altLang="zh-CN" dirty="0" err="1" smtClean="0"/>
              <a:t>workarea_size_policy</a:t>
            </a:r>
            <a:r>
              <a:rPr lang="en-US" altLang="zh-CN" dirty="0" smtClean="0"/>
              <a:t>=auto scope=both;</a:t>
            </a:r>
          </a:p>
          <a:p>
            <a:r>
              <a:rPr lang="en-US" altLang="zh-CN" dirty="0" smtClean="0"/>
              <a:t>Alter system set </a:t>
            </a:r>
            <a:r>
              <a:rPr lang="en-US" altLang="zh-CN" dirty="0" err="1" smtClean="0"/>
              <a:t>pga_aggregate_target</a:t>
            </a:r>
            <a:r>
              <a:rPr lang="en-US" altLang="zh-CN" dirty="0" smtClean="0"/>
              <a:t>=2G scope=both;</a:t>
            </a:r>
          </a:p>
          <a:p>
            <a:r>
              <a:rPr lang="zh-CN" altLang="en-US" dirty="0"/>
              <a:t>正常</a:t>
            </a:r>
            <a:r>
              <a:rPr lang="en-US" altLang="zh-CN" dirty="0" smtClean="0"/>
              <a:t>PGA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total_mem</a:t>
            </a:r>
            <a:r>
              <a:rPr lang="en-US" altLang="zh-CN" dirty="0" smtClean="0"/>
              <a:t> * 80%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* 20%</a:t>
            </a:r>
          </a:p>
          <a:p>
            <a:r>
              <a:rPr lang="zh-CN" altLang="en-US" dirty="0" smtClean="0"/>
              <a:t>数据中心</a:t>
            </a:r>
            <a:r>
              <a:rPr lang="en-US" altLang="zh-CN" dirty="0" smtClean="0"/>
              <a:t>PGA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=</a:t>
            </a:r>
            <a:r>
              <a:rPr lang="zh-CN" altLang="en-US" dirty="0"/>
              <a:t>（</a:t>
            </a:r>
            <a:r>
              <a:rPr lang="en-US" altLang="zh-CN" dirty="0" err="1"/>
              <a:t>total_mem</a:t>
            </a:r>
            <a:r>
              <a:rPr lang="en-US" altLang="zh-CN" dirty="0"/>
              <a:t> * 80%</a:t>
            </a:r>
            <a:r>
              <a:rPr lang="zh-CN" altLang="en-US" dirty="0"/>
              <a:t>）</a:t>
            </a:r>
            <a:r>
              <a:rPr lang="en-US" altLang="zh-CN" dirty="0"/>
              <a:t>* </a:t>
            </a:r>
            <a:r>
              <a:rPr lang="en-US" altLang="zh-CN" dirty="0" smtClean="0"/>
              <a:t>50%</a:t>
            </a:r>
          </a:p>
          <a:p>
            <a:r>
              <a:rPr lang="en-US" altLang="zh-CN" dirty="0" smtClean="0"/>
              <a:t>Show parameter area;</a:t>
            </a:r>
          </a:p>
          <a:p>
            <a:endParaRPr lang="en-US" altLang="zh-CN" dirty="0"/>
          </a:p>
          <a:p>
            <a:r>
              <a:rPr lang="zh-CN" altLang="en-US" dirty="0" smtClean="0"/>
              <a:t>每个会话分配的</a:t>
            </a:r>
            <a:r>
              <a:rPr lang="en-US" altLang="zh-CN" dirty="0" smtClean="0"/>
              <a:t>PGA</a:t>
            </a:r>
            <a:r>
              <a:rPr lang="zh-CN" altLang="en-US" dirty="0" smtClean="0"/>
              <a:t>大小：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en-US" altLang="zh-CN" dirty="0" err="1"/>
              <a:t>ksppinm</a:t>
            </a:r>
            <a:r>
              <a:rPr lang="en-US" altLang="zh-CN" dirty="0"/>
              <a:t> "name",</a:t>
            </a:r>
            <a:r>
              <a:rPr lang="en-US" altLang="zh-CN" dirty="0" err="1"/>
              <a:t>ksppstvl</a:t>
            </a:r>
            <a:r>
              <a:rPr lang="en-US" altLang="zh-CN" dirty="0"/>
              <a:t>/1024/1024||'M' "value",</a:t>
            </a:r>
            <a:r>
              <a:rPr lang="en-US" altLang="zh-CN" dirty="0" err="1"/>
              <a:t>ksppdesc</a:t>
            </a:r>
            <a:r>
              <a:rPr lang="en-US" altLang="zh-CN" dirty="0"/>
              <a:t> "</a:t>
            </a:r>
            <a:r>
              <a:rPr lang="en-US" altLang="zh-CN" dirty="0" err="1"/>
              <a:t>desc</a:t>
            </a:r>
            <a:r>
              <a:rPr lang="en-US" altLang="zh-CN" dirty="0"/>
              <a:t>"</a:t>
            </a:r>
          </a:p>
          <a:p>
            <a:r>
              <a:rPr lang="en-US" altLang="zh-CN" dirty="0" smtClean="0"/>
              <a:t>from </a:t>
            </a:r>
            <a:r>
              <a:rPr lang="en-US" altLang="zh-CN" dirty="0" err="1"/>
              <a:t>x$ksppi</a:t>
            </a:r>
            <a:r>
              <a:rPr lang="en-US" altLang="zh-CN" dirty="0"/>
              <a:t> </a:t>
            </a:r>
            <a:r>
              <a:rPr lang="en-US" altLang="zh-CN" dirty="0" err="1"/>
              <a:t>x,x$ksppcv</a:t>
            </a:r>
            <a:r>
              <a:rPr lang="en-US" altLang="zh-CN" dirty="0"/>
              <a:t> y</a:t>
            </a:r>
          </a:p>
          <a:p>
            <a:r>
              <a:rPr lang="en-US" altLang="zh-CN" dirty="0" smtClean="0"/>
              <a:t>where </a:t>
            </a:r>
            <a:r>
              <a:rPr lang="en-US" altLang="zh-CN" dirty="0" err="1"/>
              <a:t>x.indx</a:t>
            </a:r>
            <a:r>
              <a:rPr lang="en-US" altLang="zh-CN" dirty="0"/>
              <a:t> = </a:t>
            </a:r>
            <a:r>
              <a:rPr lang="en-US" altLang="zh-CN" dirty="0" err="1"/>
              <a:t>y.indx</a:t>
            </a:r>
            <a:r>
              <a:rPr lang="en-US" altLang="zh-CN" dirty="0"/>
              <a:t> and </a:t>
            </a:r>
            <a:r>
              <a:rPr lang="en-US" altLang="zh-CN" dirty="0" err="1"/>
              <a:t>ksppinm</a:t>
            </a:r>
            <a:r>
              <a:rPr lang="en-US" altLang="zh-CN" dirty="0"/>
              <a:t>='_</a:t>
            </a:r>
            <a:r>
              <a:rPr lang="en-US" altLang="zh-CN" dirty="0" err="1"/>
              <a:t>pga_max_size</a:t>
            </a:r>
            <a:r>
              <a:rPr lang="en-US" altLang="zh-CN" dirty="0"/>
              <a:t>';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14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 smtClean="0"/>
              <a:t>文件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80312" y="114487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内存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进程</a:t>
            </a:r>
            <a:endParaRPr lang="en-US" altLang="zh-CN" sz="24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存储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98072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备份文件不能放在存储上，放在</a:t>
            </a:r>
            <a:r>
              <a:rPr lang="zh-CN" altLang="en-US" dirty="0" smtClean="0">
                <a:solidFill>
                  <a:srgbClr val="FF0000"/>
                </a:solidFill>
              </a:rPr>
              <a:t>带库</a:t>
            </a:r>
            <a:r>
              <a:rPr lang="zh-CN" altLang="en-US" dirty="0" smtClean="0"/>
              <a:t>中（离线）</a:t>
            </a:r>
            <a:endParaRPr lang="en-US" altLang="zh-CN" dirty="0" smtClean="0"/>
          </a:p>
          <a:p>
            <a:r>
              <a:rPr lang="zh-CN" altLang="en-US" dirty="0"/>
              <a:t>控制</a:t>
            </a:r>
            <a:r>
              <a:rPr lang="zh-CN" altLang="en-US" dirty="0" smtClean="0"/>
              <a:t>文件、数据文件、重做日志文件、参数文件放在</a:t>
            </a:r>
            <a:r>
              <a:rPr lang="zh-CN" altLang="en-US" dirty="0" smtClean="0">
                <a:solidFill>
                  <a:srgbClr val="FF0000"/>
                </a:solidFill>
              </a:rPr>
              <a:t>存储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归档日志文件千万不要放到存储中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t="11051" r="9359"/>
          <a:stretch/>
        </p:blipFill>
        <p:spPr bwMode="auto">
          <a:xfrm>
            <a:off x="1083232" y="1889259"/>
            <a:ext cx="6120680" cy="46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663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表空间</a:t>
            </a:r>
          </a:p>
        </p:txBody>
      </p:sp>
      <p:sp>
        <p:nvSpPr>
          <p:cNvPr id="3" name="矩形 2"/>
          <p:cNvSpPr/>
          <p:nvPr/>
        </p:nvSpPr>
        <p:spPr>
          <a:xfrm>
            <a:off x="1691680" y="1052736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08416" y="1052736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39952" y="1052736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36096" y="1052736"/>
            <a:ext cx="79208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91680" y="1916832"/>
            <a:ext cx="2592288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表空间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44008" y="1916832"/>
            <a:ext cx="1872208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表空间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75150" y="2909474"/>
            <a:ext cx="1612780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91880" y="2909474"/>
            <a:ext cx="1440160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48064" y="2909474"/>
            <a:ext cx="1440160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4207178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将表建在表空间上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个表空间由多个数据文件组成</a:t>
            </a:r>
            <a:endParaRPr lang="en-US" altLang="zh-CN" dirty="0" smtClean="0"/>
          </a:p>
          <a:p>
            <a:r>
              <a:rPr lang="zh-CN" altLang="en-US" dirty="0" smtClean="0"/>
              <a:t>原因：数据文件的空间容量有限制，表空间的容量可无限大</a:t>
            </a:r>
            <a:endParaRPr lang="zh-CN" altLang="en-US" dirty="0"/>
          </a:p>
        </p:txBody>
      </p:sp>
      <p:cxnSp>
        <p:nvCxnSpPr>
          <p:cNvPr id="15" name="直接连接符 14"/>
          <p:cNvCxnSpPr>
            <a:stCxn id="3" idx="2"/>
          </p:cNvCxnSpPr>
          <p:nvPr/>
        </p:nvCxnSpPr>
        <p:spPr>
          <a:xfrm>
            <a:off x="2087724" y="1484784"/>
            <a:ext cx="25202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" idx="2"/>
            <a:endCxn id="7" idx="0"/>
          </p:cNvCxnSpPr>
          <p:nvPr/>
        </p:nvCxnSpPr>
        <p:spPr>
          <a:xfrm flipH="1">
            <a:off x="2987824" y="1484784"/>
            <a:ext cx="316636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5" idx="2"/>
          </p:cNvCxnSpPr>
          <p:nvPr/>
        </p:nvCxnSpPr>
        <p:spPr>
          <a:xfrm flipH="1">
            <a:off x="3700504" y="1484784"/>
            <a:ext cx="83549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0" idx="0"/>
          </p:cNvCxnSpPr>
          <p:nvPr/>
        </p:nvCxnSpPr>
        <p:spPr>
          <a:xfrm flipV="1">
            <a:off x="2481540" y="2420888"/>
            <a:ext cx="218252" cy="4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</p:cNvCxnSpPr>
          <p:nvPr/>
        </p:nvCxnSpPr>
        <p:spPr>
          <a:xfrm flipH="1" flipV="1">
            <a:off x="3563888" y="2420888"/>
            <a:ext cx="648072" cy="4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6" idx="2"/>
          </p:cNvCxnSpPr>
          <p:nvPr/>
        </p:nvCxnSpPr>
        <p:spPr>
          <a:xfrm flipH="1">
            <a:off x="5724128" y="1484784"/>
            <a:ext cx="10801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0"/>
            <a:endCxn id="9" idx="2"/>
          </p:cNvCxnSpPr>
          <p:nvPr/>
        </p:nvCxnSpPr>
        <p:spPr>
          <a:xfrm flipH="1" flipV="1">
            <a:off x="5580112" y="2420888"/>
            <a:ext cx="288032" cy="4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20272" y="18448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是多表空间数据库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250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26293"/>
            <a:ext cx="5021263" cy="330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67056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8224" y="441627"/>
            <a:ext cx="205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逻辑存储结构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948781"/>
            <a:ext cx="205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</a:t>
            </a:r>
            <a:r>
              <a:rPr lang="zh-CN" altLang="en-US" dirty="0" smtClean="0"/>
              <a:t>存储结构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4028" y="17358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表空间</a:t>
            </a:r>
          </a:p>
        </p:txBody>
      </p:sp>
    </p:spTree>
    <p:extLst>
      <p:ext uri="{BB962C8B-B14F-4D97-AF65-F5344CB8AC3E}">
        <p14:creationId xmlns:p14="http://schemas.microsoft.com/office/powerpoint/2010/main" val="3512419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6672"/>
            <a:ext cx="4732337" cy="503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8640"/>
            <a:ext cx="4104456" cy="190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63" y="3140968"/>
            <a:ext cx="4633541" cy="253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表空间</a:t>
            </a:r>
          </a:p>
        </p:txBody>
      </p:sp>
    </p:spTree>
    <p:extLst>
      <p:ext uri="{BB962C8B-B14F-4D97-AF65-F5344CB8AC3E}">
        <p14:creationId xmlns:p14="http://schemas.microsoft.com/office/powerpoint/2010/main" val="3490833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37605"/>
            <a:ext cx="4330189" cy="449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9777"/>
            <a:ext cx="4211960" cy="358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表空间</a:t>
            </a:r>
          </a:p>
        </p:txBody>
      </p:sp>
    </p:spTree>
    <p:extLst>
      <p:ext uri="{BB962C8B-B14F-4D97-AF65-F5344CB8AC3E}">
        <p14:creationId xmlns:p14="http://schemas.microsoft.com/office/powerpoint/2010/main" val="3660376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46720"/>
            <a:ext cx="4524325" cy="399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253305"/>
            <a:ext cx="5281613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表空间</a:t>
            </a:r>
          </a:p>
        </p:txBody>
      </p:sp>
    </p:spTree>
    <p:extLst>
      <p:ext uri="{BB962C8B-B14F-4D97-AF65-F5344CB8AC3E}">
        <p14:creationId xmlns:p14="http://schemas.microsoft.com/office/powerpoint/2010/main" val="152322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420633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数据库与数据库实例关系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2483768" y="4797152"/>
            <a:ext cx="401187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3768" y="4797152"/>
            <a:ext cx="1512168" cy="1008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95936" y="4797152"/>
            <a:ext cx="1419586" cy="1008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日志文件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15522" y="4797152"/>
            <a:ext cx="1532742" cy="1008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控制文件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38565" y="2103206"/>
            <a:ext cx="2345403" cy="154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数据库实例一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（内存</a:t>
            </a:r>
            <a:r>
              <a:rPr lang="en-US" altLang="zh-CN" dirty="0" smtClean="0"/>
              <a:t>+</a:t>
            </a:r>
            <a:r>
              <a:rPr lang="zh-CN" altLang="en-US" dirty="0" smtClean="0"/>
              <a:t>进程）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20072" y="2103206"/>
            <a:ext cx="2160240" cy="1541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数据库实例二</a:t>
            </a:r>
            <a:endParaRPr lang="en-US" altLang="zh-CN" dirty="0" smtClean="0"/>
          </a:p>
          <a:p>
            <a:pPr algn="ctr"/>
            <a:r>
              <a:rPr lang="zh-CN" altLang="en-US" dirty="0"/>
              <a:t>（内存</a:t>
            </a:r>
            <a:r>
              <a:rPr lang="en-US" altLang="zh-CN" dirty="0"/>
              <a:t>+</a:t>
            </a:r>
            <a:r>
              <a:rPr lang="zh-CN" altLang="en-US" dirty="0"/>
              <a:t>进程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39952" y="5949280"/>
            <a:ext cx="178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数据库</a:t>
            </a:r>
            <a:endParaRPr lang="zh-CN" altLang="en-US" sz="2400" b="1" dirty="0"/>
          </a:p>
        </p:txBody>
      </p:sp>
      <p:cxnSp>
        <p:nvCxnSpPr>
          <p:cNvPr id="13" name="直接连接符 12"/>
          <p:cNvCxnSpPr>
            <a:stCxn id="9" idx="2"/>
          </p:cNvCxnSpPr>
          <p:nvPr/>
        </p:nvCxnSpPr>
        <p:spPr>
          <a:xfrm>
            <a:off x="3111267" y="3645024"/>
            <a:ext cx="884669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0" idx="2"/>
          </p:cNvCxnSpPr>
          <p:nvPr/>
        </p:nvCxnSpPr>
        <p:spPr>
          <a:xfrm flipH="1">
            <a:off x="5292080" y="3645024"/>
            <a:ext cx="1008112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51920" y="148478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</a:t>
            </a:r>
            <a:r>
              <a:rPr lang="zh-CN" altLang="en-US" dirty="0" smtClean="0"/>
              <a:t>个用户访问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755576" y="2492896"/>
            <a:ext cx="1182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9" idx="1"/>
          </p:cNvCxnSpPr>
          <p:nvPr/>
        </p:nvCxnSpPr>
        <p:spPr>
          <a:xfrm>
            <a:off x="683568" y="2874115"/>
            <a:ext cx="1254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55576" y="3212976"/>
            <a:ext cx="1182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80312" y="2492896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0" idx="3"/>
          </p:cNvCxnSpPr>
          <p:nvPr/>
        </p:nvCxnSpPr>
        <p:spPr>
          <a:xfrm>
            <a:off x="7380312" y="2874115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380312" y="3284984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6643" y="268944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</a:t>
            </a:r>
            <a:r>
              <a:rPr lang="zh-CN" altLang="en-US" dirty="0" smtClean="0"/>
              <a:t>个用户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68344" y="268944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</a:t>
            </a:r>
            <a:r>
              <a:rPr lang="zh-CN" altLang="en-US" dirty="0" smtClean="0"/>
              <a:t>个用户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5429" y="386104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RAC</a:t>
            </a:r>
            <a:r>
              <a:rPr lang="zh-CN" altLang="en-US" sz="2000" b="1" dirty="0" smtClean="0"/>
              <a:t>技术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58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段区块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908720"/>
            <a:ext cx="86409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区</a:t>
            </a:r>
            <a:r>
              <a:rPr lang="zh-CN" altLang="en-US" dirty="0" smtClean="0"/>
              <a:t>管理选本地</a:t>
            </a:r>
            <a:endParaRPr lang="en-US" altLang="zh-CN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段</a:t>
            </a:r>
            <a:r>
              <a:rPr lang="zh-CN" altLang="en-US" dirty="0" smtClean="0"/>
              <a:t>管理选自动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查一个表占多少区，块，空间大小，所属表空间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select </a:t>
            </a:r>
            <a:r>
              <a:rPr lang="en-US" altLang="zh-CN" dirty="0" err="1">
                <a:solidFill>
                  <a:srgbClr val="FF0000"/>
                </a:solidFill>
              </a:rPr>
              <a:t>segment_name,blocks,extents,bytes,segment_type,tablespace_name</a:t>
            </a:r>
            <a:r>
              <a:rPr lang="en-US" altLang="zh-CN" dirty="0">
                <a:solidFill>
                  <a:srgbClr val="FF0000"/>
                </a:solidFill>
              </a:rPr>
              <a:t> from </a:t>
            </a:r>
            <a:r>
              <a:rPr lang="en-US" altLang="zh-CN" dirty="0" err="1">
                <a:solidFill>
                  <a:srgbClr val="FF0000"/>
                </a:solidFill>
              </a:rPr>
              <a:t>dba_segments</a:t>
            </a:r>
            <a:r>
              <a:rPr lang="en-US" altLang="zh-CN" dirty="0">
                <a:solidFill>
                  <a:srgbClr val="FF0000"/>
                </a:solidFill>
              </a:rPr>
              <a:t> where </a:t>
            </a:r>
            <a:r>
              <a:rPr lang="en-US" altLang="zh-CN" dirty="0" err="1">
                <a:solidFill>
                  <a:srgbClr val="FF0000"/>
                </a:solidFill>
              </a:rPr>
              <a:t>segment_name</a:t>
            </a:r>
            <a:r>
              <a:rPr lang="en-US" altLang="zh-CN" dirty="0">
                <a:solidFill>
                  <a:srgbClr val="FF0000"/>
                </a:solidFill>
              </a:rPr>
              <a:t>='ZRH1</a:t>
            </a:r>
            <a:r>
              <a:rPr lang="en-US" altLang="zh-CN" dirty="0" smtClean="0">
                <a:solidFill>
                  <a:srgbClr val="FF0000"/>
                </a:solidFill>
              </a:rPr>
              <a:t>';</a:t>
            </a:r>
          </a:p>
          <a:p>
            <a:endParaRPr lang="en-US" altLang="zh-CN" dirty="0"/>
          </a:p>
          <a:p>
            <a:r>
              <a:rPr lang="zh-CN" altLang="en-US" dirty="0" smtClean="0"/>
              <a:t>对表进行统计分析的方法：</a:t>
            </a:r>
            <a:endParaRPr lang="en-US" altLang="zh-CN" dirty="0" smtClean="0"/>
          </a:p>
          <a:p>
            <a:r>
              <a:rPr lang="en-US" altLang="zh-CN" dirty="0" smtClean="0"/>
              <a:t>Analyze table zrh1 compute statistics;</a:t>
            </a:r>
          </a:p>
          <a:p>
            <a:r>
              <a:rPr lang="en-US" altLang="zh-CN" dirty="0" smtClean="0"/>
              <a:t>Exec </a:t>
            </a:r>
            <a:r>
              <a:rPr lang="en-US" altLang="zh-CN" dirty="0" err="1" smtClean="0"/>
              <a:t>dbms_stats.gather_table_stats</a:t>
            </a:r>
            <a:r>
              <a:rPr lang="en-US" altLang="zh-CN" dirty="0" smtClean="0"/>
              <a:t>(‘sys’,’zrh1’);</a:t>
            </a:r>
          </a:p>
          <a:p>
            <a:endParaRPr lang="en-US" altLang="zh-CN" dirty="0"/>
          </a:p>
          <a:p>
            <a:r>
              <a:rPr lang="zh-CN" altLang="en-US" dirty="0" smtClean="0"/>
              <a:t>实际</a:t>
            </a:r>
            <a:r>
              <a:rPr lang="zh-CN" altLang="en-US" sz="2400" dirty="0" smtClean="0">
                <a:solidFill>
                  <a:srgbClr val="FF0000"/>
                </a:solidFill>
              </a:rPr>
              <a:t>区</a:t>
            </a:r>
            <a:r>
              <a:rPr lang="zh-CN" altLang="en-US" dirty="0" smtClean="0"/>
              <a:t>的使用情况：</a:t>
            </a:r>
            <a:endParaRPr lang="en-US" altLang="zh-CN" dirty="0" smtClean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dba_extents</a:t>
            </a:r>
            <a:r>
              <a:rPr lang="en-US" altLang="zh-CN" dirty="0"/>
              <a:t> where </a:t>
            </a:r>
            <a:r>
              <a:rPr lang="en-US" altLang="zh-CN" dirty="0" err="1"/>
              <a:t>segment_name</a:t>
            </a:r>
            <a:r>
              <a:rPr lang="en-US" altLang="zh-CN" dirty="0"/>
              <a:t>='ZRH1</a:t>
            </a:r>
            <a:r>
              <a:rPr lang="en-US" altLang="zh-CN" dirty="0" smtClean="0"/>
              <a:t>';</a:t>
            </a:r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全表扫描：就是对段的高水位线的全部扫描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如何降</a:t>
            </a:r>
            <a:r>
              <a:rPr lang="zh-CN" altLang="en-US" sz="2000" dirty="0" smtClean="0">
                <a:solidFill>
                  <a:srgbClr val="FF0000"/>
                </a:solidFill>
              </a:rPr>
              <a:t>高水位线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Truncate zrh1 </a:t>
            </a:r>
            <a:r>
              <a:rPr lang="zh-CN" altLang="en-US" dirty="0" smtClean="0"/>
              <a:t>删除所有数据和高水位线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452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存储结构</a:t>
            </a:r>
            <a:r>
              <a:rPr lang="en-US" altLang="zh-CN" sz="2400" b="1" dirty="0" smtClean="0"/>
              <a:t>_</a:t>
            </a:r>
            <a:r>
              <a:rPr lang="zh-CN" altLang="en-US" sz="2400" b="1" dirty="0"/>
              <a:t>段区块</a:t>
            </a:r>
          </a:p>
        </p:txBody>
      </p:sp>
      <p:sp>
        <p:nvSpPr>
          <p:cNvPr id="12" name="矩形 11"/>
          <p:cNvSpPr/>
          <p:nvPr/>
        </p:nvSpPr>
        <p:spPr>
          <a:xfrm>
            <a:off x="395536" y="2348880"/>
            <a:ext cx="7056784" cy="30243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块的头部信息：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、块的物理地址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、块属于哪个表空间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、块的事务槽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、块的行目录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95536" y="2852936"/>
            <a:ext cx="70567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13258" y="28298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5536" y="2852936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87624" y="2884294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25951" y="2852936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718039" y="2884294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11960" y="4365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块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3003" y="2378705"/>
            <a:ext cx="111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块头部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5536" y="3295010"/>
            <a:ext cx="70567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5536" y="3295010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87624" y="3326368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925951" y="3295010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718039" y="3326368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8875" y="3742973"/>
            <a:ext cx="70567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8875" y="3742973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190963" y="3774331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929290" y="3742973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721378" y="3774331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475330" y="2851266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267418" y="2882624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005745" y="2851266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797833" y="2882624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98875" y="4184602"/>
            <a:ext cx="70567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98875" y="4184602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190963" y="4215960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929290" y="4184602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721378" y="4215960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2214" y="4632565"/>
            <a:ext cx="70567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02214" y="4632565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194302" y="4663923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932629" y="4632565"/>
            <a:ext cx="792088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列宽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724717" y="4663923"/>
            <a:ext cx="7200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8032" y="5445224"/>
            <a:ext cx="874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PCT-Free  </a:t>
            </a:r>
            <a:r>
              <a:rPr lang="zh-CN" altLang="en-US" dirty="0" smtClean="0"/>
              <a:t>块中预留</a:t>
            </a:r>
            <a:r>
              <a:rPr lang="en-US" altLang="zh-CN" dirty="0" smtClean="0"/>
              <a:t>10%</a:t>
            </a:r>
            <a:r>
              <a:rPr lang="zh-CN" altLang="en-US" dirty="0" smtClean="0"/>
              <a:t>的空闲空间，方便</a:t>
            </a:r>
            <a:r>
              <a:rPr lang="en-US" altLang="zh-CN" dirty="0" err="1" smtClean="0"/>
              <a:t>updata</a:t>
            </a:r>
            <a:r>
              <a:rPr lang="zh-CN" altLang="en-US" dirty="0" smtClean="0"/>
              <a:t>时有空间变更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后，</a:t>
            </a:r>
            <a:r>
              <a:rPr lang="en-US" altLang="zh-CN" dirty="0" smtClean="0"/>
              <a:t>PCT-Free</a:t>
            </a:r>
            <a:r>
              <a:rPr lang="zh-CN" altLang="en-US" dirty="0" smtClean="0"/>
              <a:t>预留的空间不足时，会行迁移到其他块，原行不删除，地址指向行迁移地址；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行</a:t>
            </a:r>
            <a:r>
              <a:rPr lang="zh-CN" altLang="en-US" dirty="0" smtClean="0">
                <a:solidFill>
                  <a:srgbClr val="FF0000"/>
                </a:solidFill>
              </a:rPr>
              <a:t>链接 和 行迁移  都是不好的现象；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55023" y="5082898"/>
            <a:ext cx="165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PCT-Free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182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检查点队列（</a:t>
            </a:r>
            <a:r>
              <a:rPr lang="en-US" altLang="zh-CN" sz="2400" b="1" dirty="0" smtClean="0"/>
              <a:t>Checkpoint queue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548680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CBC</a:t>
            </a:r>
            <a:r>
              <a:rPr lang="zh-CN" altLang="en-US" dirty="0"/>
              <a:t>：</a:t>
            </a:r>
            <a:r>
              <a:rPr lang="en-US" altLang="zh-CN" dirty="0"/>
              <a:t>cache buffer </a:t>
            </a:r>
            <a:r>
              <a:rPr lang="en-US" altLang="zh-CN" dirty="0" smtClean="0"/>
              <a:t>chain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LRU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list-recent-use</a:t>
            </a:r>
            <a:r>
              <a:rPr lang="zh-CN" altLang="en-US" dirty="0" smtClean="0"/>
              <a:t>最近最少使用链（针对</a:t>
            </a:r>
            <a:r>
              <a:rPr lang="en-US" altLang="zh-CN" dirty="0" smtClean="0"/>
              <a:t>free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LRUW</a:t>
            </a:r>
            <a:r>
              <a:rPr lang="zh-CN" altLang="en-US" dirty="0" smtClean="0"/>
              <a:t>：最近最少使用脏块链（针对</a:t>
            </a:r>
            <a:r>
              <a:rPr lang="en-US" altLang="zh-CN" dirty="0" smtClean="0"/>
              <a:t>dirty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CHECKPOINT  QUEUE</a:t>
            </a:r>
            <a:r>
              <a:rPr lang="zh-CN" altLang="en-US" dirty="0"/>
              <a:t>：检查点队列，将脏的</a:t>
            </a:r>
            <a:r>
              <a:rPr lang="en-US" altLang="zh-CN" dirty="0"/>
              <a:t>buffer</a:t>
            </a:r>
            <a:r>
              <a:rPr lang="zh-CN" altLang="en-US" dirty="0"/>
              <a:t>按第一次被脏时间点链起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1520" y="1992797"/>
            <a:ext cx="3672408" cy="1408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1992796"/>
            <a:ext cx="1080120" cy="13981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1520" y="4020263"/>
            <a:ext cx="3816424" cy="15028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1640" y="199279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1519" y="199279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70311" y="199279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82732" y="1988840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90789" y="199081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36376" y="246529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66255" y="2465296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75047" y="2465296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87468" y="2461340"/>
            <a:ext cx="504056" cy="472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86733" y="2463318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35823" y="292043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865702" y="292043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74494" y="2920431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886915" y="2916475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86180" y="2918453"/>
            <a:ext cx="504056" cy="47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3528" y="2202333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3528" y="2461340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28074" y="2702689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8074" y="2974949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28074" y="3198403"/>
            <a:ext cx="9361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520" y="402026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96126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340732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87429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432035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976641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523338" y="402371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1520" y="454994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96126" y="455339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340732" y="455339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887429" y="4553391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32035" y="455339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976641" y="4553391"/>
            <a:ext cx="544606" cy="538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523338" y="4553391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51520" y="5088805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96126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40732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887429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432035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976641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523338" y="5092253"/>
            <a:ext cx="544606" cy="538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583668" y="3479005"/>
            <a:ext cx="13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523823" y="2626719"/>
            <a:ext cx="140678" cy="1406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2159732" y="2702690"/>
            <a:ext cx="1" cy="21201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3241467" y="2767397"/>
            <a:ext cx="1" cy="21201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38700" y="1998074"/>
            <a:ext cx="392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RBA</a:t>
            </a:r>
            <a:r>
              <a:rPr lang="zh-CN" altLang="en-US" dirty="0" smtClean="0"/>
              <a:t>：日志块地址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LRBA</a:t>
            </a:r>
            <a:r>
              <a:rPr lang="zh-CN" altLang="en-US" dirty="0" smtClean="0"/>
              <a:t>：脏块第一次被脏的日志地址</a:t>
            </a:r>
            <a:endParaRPr lang="en-US" altLang="zh-CN" dirty="0" smtClean="0"/>
          </a:p>
          <a:p>
            <a:r>
              <a:rPr lang="en-US" altLang="zh-CN" dirty="0" smtClean="0"/>
              <a:t>HRBA</a:t>
            </a:r>
            <a:r>
              <a:rPr lang="zh-CN" altLang="en-US" dirty="0" smtClean="0"/>
              <a:t>：脏块最近被脏的日志地址</a:t>
            </a: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73" name="组合 72"/>
          <p:cNvGrpSpPr/>
          <p:nvPr/>
        </p:nvGrpSpPr>
        <p:grpSpPr>
          <a:xfrm rot="5400000">
            <a:off x="3923257" y="4868489"/>
            <a:ext cx="2883318" cy="862439"/>
            <a:chOff x="4514469" y="4856939"/>
            <a:chExt cx="3296725" cy="862439"/>
          </a:xfrm>
        </p:grpSpPr>
        <p:cxnSp>
          <p:nvCxnSpPr>
            <p:cNvPr id="55" name="直接连接符 54"/>
            <p:cNvCxnSpPr/>
            <p:nvPr/>
          </p:nvCxnSpPr>
          <p:spPr>
            <a:xfrm flipV="1">
              <a:off x="4514469" y="4887529"/>
              <a:ext cx="3296725" cy="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074049" y="4892943"/>
              <a:ext cx="1" cy="2437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156839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658225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7450313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4931926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029802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6516102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7308190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5552902" y="4891286"/>
              <a:ext cx="1" cy="2437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5247194" y="5101848"/>
              <a:ext cx="611416" cy="6175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27032" y="4149080"/>
            <a:ext cx="936104" cy="2210399"/>
            <a:chOff x="7727032" y="4149080"/>
            <a:chExt cx="936104" cy="2210399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7727032" y="4149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7727032" y="4885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7727032" y="4394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727032" y="4640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7727032" y="51314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7727032" y="5377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727032" y="5622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727032" y="5868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7727032" y="6113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727032" y="6359479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7920372" y="3827463"/>
            <a:ext cx="74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</a:t>
            </a:r>
            <a:endParaRPr lang="zh-CN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832349" y="335699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Checkpoint Queue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60" idx="0"/>
          </p:cNvCxnSpPr>
          <p:nvPr/>
        </p:nvCxnSpPr>
        <p:spPr>
          <a:xfrm>
            <a:off x="5543636" y="4347459"/>
            <a:ext cx="2183396" cy="292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4608004" y="4562573"/>
            <a:ext cx="0" cy="15513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8820472" y="4394680"/>
            <a:ext cx="0" cy="17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-9500" y="2323963"/>
            <a:ext cx="2883318" cy="862439"/>
            <a:chOff x="4514469" y="4856939"/>
            <a:chExt cx="3296725" cy="862439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4514469" y="4887529"/>
              <a:ext cx="3296725" cy="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5074049" y="4892943"/>
              <a:ext cx="1" cy="2437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156839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658225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450313" y="4856939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31926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029802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516102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308190" y="5109439"/>
              <a:ext cx="284246" cy="287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552902" y="4891286"/>
              <a:ext cx="1" cy="2437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247194" y="5101848"/>
              <a:ext cx="611416" cy="6175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94275" y="1604554"/>
            <a:ext cx="936104" cy="2210399"/>
            <a:chOff x="7727032" y="4149080"/>
            <a:chExt cx="936104" cy="2210399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7727032" y="4149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727032" y="4885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727032" y="4394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727032" y="4640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727032" y="51314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27032" y="5377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727032" y="5622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727032" y="5868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727032" y="6113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727032" y="6359479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987615" y="1282937"/>
            <a:ext cx="74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9552" y="83671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Checkpoint Queue</a:t>
            </a:r>
            <a:r>
              <a:rPr lang="zh-CN" altLang="en-US" dirty="0" smtClean="0"/>
              <a:t>检查点队列</a:t>
            </a:r>
            <a:endParaRPr lang="zh-CN" altLang="en-US" dirty="0"/>
          </a:p>
        </p:txBody>
      </p:sp>
      <p:cxnSp>
        <p:nvCxnSpPr>
          <p:cNvPr id="27" name="直接箭头连接符 26"/>
          <p:cNvCxnSpPr>
            <a:stCxn id="8" idx="0"/>
          </p:cNvCxnSpPr>
          <p:nvPr/>
        </p:nvCxnSpPr>
        <p:spPr>
          <a:xfrm>
            <a:off x="1610879" y="1802933"/>
            <a:ext cx="2183396" cy="2928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75247" y="2018047"/>
            <a:ext cx="0" cy="15513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87715" y="1850154"/>
            <a:ext cx="0" cy="17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检查点队列（</a:t>
            </a:r>
            <a:r>
              <a:rPr lang="en-US" altLang="zh-CN" sz="2400" b="1" dirty="0" smtClean="0"/>
              <a:t>Checkpoint queue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195736" y="2315669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完全检查点</a:t>
            </a:r>
            <a:endParaRPr lang="en-US" altLang="zh-CN" dirty="0" smtClean="0"/>
          </a:p>
          <a:p>
            <a:r>
              <a:rPr lang="zh-CN" altLang="en-US" dirty="0" smtClean="0"/>
              <a:t>增量检查点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6876256" y="1467603"/>
            <a:ext cx="1440160" cy="21732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876256" y="104860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控制文件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" y="4819263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检查点队列按照第一次被脏时间，记录</a:t>
            </a:r>
            <a:r>
              <a:rPr lang="en-US" altLang="zh-CN" dirty="0" err="1" smtClean="0"/>
              <a:t>buffercache</a:t>
            </a:r>
            <a:r>
              <a:rPr lang="zh-CN" altLang="en-US" dirty="0" smtClean="0"/>
              <a:t>中未写到数据文件的脏数据块的</a:t>
            </a:r>
            <a:r>
              <a:rPr lang="en-US" altLang="zh-CN" dirty="0" smtClean="0"/>
              <a:t>LRBA</a:t>
            </a:r>
            <a:r>
              <a:rPr lang="zh-CN" altLang="en-US" dirty="0" smtClean="0"/>
              <a:t>地址，形成链表，链表中最早脏的</a:t>
            </a:r>
            <a:r>
              <a:rPr lang="en-US" altLang="zh-CN" dirty="0" smtClean="0"/>
              <a:t>LRBA</a:t>
            </a:r>
            <a:r>
              <a:rPr lang="zh-CN" altLang="en-US" dirty="0" smtClean="0"/>
              <a:t>地址会被</a:t>
            </a:r>
            <a:r>
              <a:rPr lang="en-US" altLang="zh-CN" dirty="0" smtClean="0"/>
              <a:t>CKPT</a:t>
            </a:r>
            <a:r>
              <a:rPr lang="zh-CN" altLang="en-US" dirty="0" smtClean="0"/>
              <a:t>进程写到控制文件；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当检查点队列太长的时候会触发</a:t>
            </a:r>
            <a:r>
              <a:rPr lang="en-US" altLang="zh-CN" dirty="0" smtClean="0">
                <a:solidFill>
                  <a:srgbClr val="FF0000"/>
                </a:solidFill>
              </a:rPr>
              <a:t>DBWR</a:t>
            </a:r>
            <a:r>
              <a:rPr lang="zh-CN" altLang="en-US" dirty="0" smtClean="0">
                <a:solidFill>
                  <a:srgbClr val="FF0000"/>
                </a:solidFill>
              </a:rPr>
              <a:t>将脏块写到数据文件中，同时</a:t>
            </a:r>
            <a:r>
              <a:rPr lang="en-US" altLang="zh-CN" dirty="0" smtClean="0">
                <a:solidFill>
                  <a:srgbClr val="FF0000"/>
                </a:solidFill>
              </a:rPr>
              <a:t>CKPT</a:t>
            </a:r>
            <a:r>
              <a:rPr lang="zh-CN" altLang="en-US" dirty="0" smtClean="0">
                <a:solidFill>
                  <a:srgbClr val="FF0000"/>
                </a:solidFill>
              </a:rPr>
              <a:t>进程会将检查点队列的首个单元的</a:t>
            </a:r>
            <a:r>
              <a:rPr lang="en-US" altLang="zh-CN" dirty="0" smtClean="0">
                <a:solidFill>
                  <a:srgbClr val="FF0000"/>
                </a:solidFill>
              </a:rPr>
              <a:t>LRBA</a:t>
            </a:r>
            <a:r>
              <a:rPr lang="zh-CN" altLang="en-US" dirty="0" smtClean="0">
                <a:solidFill>
                  <a:srgbClr val="FF0000"/>
                </a:solidFill>
              </a:rPr>
              <a:t>更新到控制文件中；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107504" y="2996952"/>
            <a:ext cx="547260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74334" y="1807289"/>
            <a:ext cx="461665" cy="901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On disk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74431" y="3031453"/>
            <a:ext cx="461665" cy="14056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Buffer cache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4730379" y="1807289"/>
            <a:ext cx="2361901" cy="2884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36096" y="1557191"/>
            <a:ext cx="118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CKPT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948264" y="1678632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LRBA</a:t>
            </a:r>
            <a:r>
              <a:rPr lang="zh-CN" altLang="en-US" dirty="0" smtClean="0"/>
              <a:t>检查点队列的起点地址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251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实例崩溃恢复剖析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4713" y="692696"/>
            <a:ext cx="858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非正常掉电、死机导致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实例崩溃，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中的脏块还未写到数据文件中，出现数据丢失</a:t>
            </a:r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932040" y="1519624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可否丢失情况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、未提交的数据块可以丢失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、已提交的数据块不可以丢失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可通过日志找回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3700" y="3262037"/>
            <a:ext cx="2168356" cy="1293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18" name="矩形 17"/>
          <p:cNvSpPr/>
          <p:nvPr/>
        </p:nvSpPr>
        <p:spPr>
          <a:xfrm>
            <a:off x="2542056" y="3262038"/>
            <a:ext cx="1656184" cy="1293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19" name="矩形 18"/>
          <p:cNvSpPr/>
          <p:nvPr/>
        </p:nvSpPr>
        <p:spPr>
          <a:xfrm>
            <a:off x="190536" y="1585685"/>
            <a:ext cx="2351520" cy="1293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42056" y="1585686"/>
            <a:ext cx="1800202" cy="1293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 buffer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178173" y="2624555"/>
            <a:ext cx="0" cy="9181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826245" y="2624555"/>
            <a:ext cx="0" cy="8640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62544" y="1616443"/>
            <a:ext cx="1059645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已提交脏块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1466205" y="1616443"/>
            <a:ext cx="1003843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未提交脏块</a:t>
            </a:r>
            <a:endParaRPr lang="zh-CN" altLang="en-US" sz="1100" dirty="0"/>
          </a:p>
        </p:txBody>
      </p:sp>
      <p:sp>
        <p:nvSpPr>
          <p:cNvPr id="33" name="矩形 32"/>
          <p:cNvSpPr/>
          <p:nvPr/>
        </p:nvSpPr>
        <p:spPr>
          <a:xfrm>
            <a:off x="2690342" y="3326681"/>
            <a:ext cx="1281638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已提交脏块日志</a:t>
            </a:r>
            <a:endParaRPr lang="zh-CN" altLang="en-US" sz="1200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442157" y="2624555"/>
            <a:ext cx="0" cy="9181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825642" y="1647384"/>
            <a:ext cx="1374939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未提交脏块日志</a:t>
            </a:r>
            <a:endParaRPr lang="zh-CN" altLang="en-US" sz="1100" dirty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062761" y="1976483"/>
            <a:ext cx="1762881" cy="1512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</p:cNvCxnSpPr>
          <p:nvPr/>
        </p:nvCxnSpPr>
        <p:spPr>
          <a:xfrm flipV="1">
            <a:off x="2470048" y="1770352"/>
            <a:ext cx="580333" cy="62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4932040" y="3908671"/>
            <a:ext cx="936104" cy="2210399"/>
            <a:chOff x="7727032" y="4149080"/>
            <a:chExt cx="936104" cy="221039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727032" y="4149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727032" y="4885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727032" y="4394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727032" y="4640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727032" y="51314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727032" y="53770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727032" y="56226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727032" y="58682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727032" y="6113880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7727032" y="6359479"/>
              <a:ext cx="936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6235534" y="378493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日志终点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235534" y="550493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日志起点如何确定？？？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控制文件中读取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3707904" y="4154271"/>
            <a:ext cx="1080120" cy="982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4712" y="5173804"/>
            <a:ext cx="440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CKPT</a:t>
            </a:r>
            <a:r>
              <a:rPr lang="zh-CN" altLang="en-US" dirty="0" smtClean="0"/>
              <a:t>进程将检查点队列首个单元的</a:t>
            </a:r>
            <a:r>
              <a:rPr lang="en-US" altLang="zh-CN" dirty="0" smtClean="0"/>
              <a:t>LRBA</a:t>
            </a:r>
            <a:r>
              <a:rPr lang="zh-CN" altLang="en-US" dirty="0" smtClean="0"/>
              <a:t>地址记录到控制文件中</a:t>
            </a:r>
            <a:endParaRPr lang="zh-CN" altLang="en-US" dirty="0"/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6084168" y="3969605"/>
            <a:ext cx="0" cy="1979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336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系统改变号（</a:t>
            </a:r>
            <a:r>
              <a:rPr lang="en-US" altLang="zh-CN" sz="2400" b="1" dirty="0" smtClean="0"/>
              <a:t>SCN</a:t>
            </a:r>
            <a:r>
              <a:rPr lang="zh-CN" altLang="en-US" sz="2400" b="1" dirty="0" smtClean="0"/>
              <a:t>）详解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20688"/>
            <a:ext cx="87129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system change number</a:t>
            </a:r>
            <a:r>
              <a:rPr lang="zh-CN" altLang="en-US" dirty="0" smtClean="0"/>
              <a:t>（机器对数字处理方便，对日期处理不擅长）</a:t>
            </a:r>
            <a:endParaRPr lang="en-US" altLang="zh-CN" dirty="0" smtClean="0"/>
          </a:p>
          <a:p>
            <a:r>
              <a:rPr lang="zh-CN" altLang="en-US" dirty="0" smtClean="0"/>
              <a:t>时间的先后，新旧</a:t>
            </a:r>
            <a:endParaRPr lang="en-US" altLang="zh-CN" dirty="0" smtClean="0"/>
          </a:p>
          <a:p>
            <a:r>
              <a:rPr lang="en-US" altLang="zh-CN" dirty="0"/>
              <a:t>select </a:t>
            </a:r>
            <a:r>
              <a:rPr lang="en-US" altLang="zh-CN" dirty="0" err="1"/>
              <a:t>dbms_flashback.get_system_change_number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scn_to_timestamp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dbms_flashback.get_system_change_number</a:t>
            </a:r>
            <a:r>
              <a:rPr lang="en-US" altLang="zh-CN" dirty="0"/>
              <a:t>) from dual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、常见的</a:t>
            </a:r>
            <a:r>
              <a:rPr lang="en-US" altLang="zh-CN" dirty="0" smtClean="0"/>
              <a:t>SCN</a:t>
            </a:r>
          </a:p>
          <a:p>
            <a:r>
              <a:rPr lang="zh-CN" altLang="en-US" dirty="0" smtClean="0"/>
              <a:t>控制文件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系统</a:t>
            </a:r>
            <a:r>
              <a:rPr lang="en-US" altLang="zh-CN" dirty="0" smtClean="0"/>
              <a:t>SCN   select </a:t>
            </a:r>
            <a:r>
              <a:rPr lang="en-US" altLang="zh-CN" dirty="0" err="1"/>
              <a:t>checkpoint_change</a:t>
            </a:r>
            <a:r>
              <a:rPr lang="en-US" altLang="zh-CN" dirty="0"/>
              <a:t># from </a:t>
            </a:r>
            <a:r>
              <a:rPr lang="en-US" altLang="zh-CN" dirty="0" err="1"/>
              <a:t>v$database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SCN	 select </a:t>
            </a:r>
            <a:r>
              <a:rPr lang="en-US" altLang="zh-CN" dirty="0" err="1"/>
              <a:t>name,checkpoint_change</a:t>
            </a:r>
            <a:r>
              <a:rPr lang="en-US" altLang="zh-CN" dirty="0"/>
              <a:t># from </a:t>
            </a:r>
            <a:r>
              <a:rPr lang="en-US" altLang="zh-CN" dirty="0" err="1"/>
              <a:t>v$datafile</a:t>
            </a:r>
            <a:r>
              <a:rPr lang="en-US" altLang="zh-CN" dirty="0" smtClean="0"/>
              <a:t>;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结束</a:t>
            </a:r>
            <a:r>
              <a:rPr lang="en-US" altLang="zh-CN" dirty="0" smtClean="0"/>
              <a:t>SCN   </a:t>
            </a:r>
            <a:r>
              <a:rPr lang="en-US" altLang="zh-CN" dirty="0"/>
              <a:t>select </a:t>
            </a:r>
            <a:r>
              <a:rPr lang="en-US" altLang="zh-CN" dirty="0" err="1"/>
              <a:t>name,last_change</a:t>
            </a:r>
            <a:r>
              <a:rPr lang="en-US" altLang="zh-CN" dirty="0"/>
              <a:t># from </a:t>
            </a:r>
            <a:r>
              <a:rPr lang="en-US" altLang="zh-CN" dirty="0" err="1"/>
              <a:t>v$datafile</a:t>
            </a:r>
            <a:r>
              <a:rPr lang="en-US" altLang="zh-CN" dirty="0" smtClean="0"/>
              <a:t>;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检查点信息</a:t>
            </a:r>
            <a:endParaRPr lang="en-US" altLang="zh-CN" dirty="0" smtClean="0"/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SCN</a:t>
            </a:r>
            <a:r>
              <a:rPr lang="zh-CN" altLang="en-US" sz="2400" dirty="0" smtClean="0">
                <a:solidFill>
                  <a:srgbClr val="FF0000"/>
                </a:solidFill>
              </a:rPr>
              <a:t>保证数据的一致性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94116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</a:t>
            </a:r>
            <a:r>
              <a:rPr lang="zh-CN" altLang="en-US" dirty="0" smtClean="0"/>
              <a:t>个日志条目都有</a:t>
            </a:r>
            <a:r>
              <a:rPr lang="en-US" altLang="zh-CN" dirty="0" smtClean="0"/>
              <a:t>SCN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155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系统改变号（</a:t>
            </a:r>
            <a:r>
              <a:rPr lang="en-US" altLang="zh-CN" sz="2400" b="1" dirty="0" smtClean="0"/>
              <a:t>SCN</a:t>
            </a:r>
            <a:r>
              <a:rPr lang="zh-CN" altLang="en-US" sz="2400" b="1" dirty="0" smtClean="0"/>
              <a:t>）详解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1331640" y="1196752"/>
            <a:ext cx="2880320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3382" y="1217004"/>
            <a:ext cx="168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控制文件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03648" y="1586336"/>
            <a:ext cx="792088" cy="11945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67744" y="1586336"/>
            <a:ext cx="864096" cy="11945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3648" y="158633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打开</a:t>
            </a:r>
            <a:r>
              <a:rPr lang="en-US" altLang="zh-CN" sz="1200" dirty="0" smtClean="0"/>
              <a:t>SCN</a:t>
            </a:r>
            <a:endParaRPr lang="zh-CN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157451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关闭</a:t>
            </a:r>
            <a:r>
              <a:rPr lang="en-US" altLang="zh-CN" sz="1200" dirty="0" smtClean="0"/>
              <a:t>SCN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004048" y="1124744"/>
            <a:ext cx="2808312" cy="31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04048" y="1124744"/>
            <a:ext cx="576064" cy="3231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SCN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28384" y="1326769"/>
            <a:ext cx="5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数据文件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04048" y="1551041"/>
            <a:ext cx="2808312" cy="31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04048" y="1551041"/>
            <a:ext cx="576064" cy="3231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04048" y="2013730"/>
            <a:ext cx="2808312" cy="31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04048" y="2013730"/>
            <a:ext cx="576064" cy="3231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SCN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04048" y="2504002"/>
            <a:ext cx="2808312" cy="31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04048" y="2504002"/>
            <a:ext cx="576064" cy="3231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SCN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475656" y="1844824"/>
            <a:ext cx="648072" cy="242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475656" y="2132856"/>
            <a:ext cx="648072" cy="242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475656" y="2420888"/>
            <a:ext cx="648072" cy="242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67744" y="1874206"/>
            <a:ext cx="792088" cy="173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292673" y="2195856"/>
            <a:ext cx="792088" cy="173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303748" y="2503211"/>
            <a:ext cx="792088" cy="173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7504" y="314096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跑日志</a:t>
            </a:r>
            <a:endParaRPr lang="en-US" altLang="zh-CN" dirty="0" smtClean="0"/>
          </a:p>
          <a:p>
            <a:r>
              <a:rPr lang="zh-CN" altLang="en-US" dirty="0" smtClean="0"/>
              <a:t>提升</a:t>
            </a:r>
            <a:r>
              <a:rPr lang="en-US" altLang="zh-CN" dirty="0" smtClean="0"/>
              <a:t>SCN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304460" y="1586336"/>
            <a:ext cx="763484" cy="11945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系统</a:t>
            </a:r>
            <a:r>
              <a:rPr lang="en-US" altLang="zh-CN" sz="1200" dirty="0" smtClean="0"/>
              <a:t>SCN 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971600" y="4480575"/>
            <a:ext cx="2952328" cy="46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1126691" y="4581128"/>
            <a:ext cx="1177057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firstSCN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2454620" y="4581128"/>
            <a:ext cx="1260281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next</a:t>
            </a:r>
            <a:r>
              <a:rPr lang="en-US" altLang="zh-CN" dirty="0" err="1" smtClean="0"/>
              <a:t>SCN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71600" y="407707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日志文件</a:t>
            </a:r>
            <a:endParaRPr lang="zh-CN" altLang="en-US" dirty="0"/>
          </a:p>
        </p:txBody>
      </p:sp>
      <p:sp>
        <p:nvSpPr>
          <p:cNvPr id="30" name="下弧形箭头 29"/>
          <p:cNvSpPr/>
          <p:nvPr/>
        </p:nvSpPr>
        <p:spPr>
          <a:xfrm>
            <a:off x="1871700" y="2855639"/>
            <a:ext cx="3420380" cy="46718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92080" y="2924944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数据文件的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代表文件的新旧程度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3128" y="5109347"/>
            <a:ext cx="2952328" cy="46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1128219" y="5209900"/>
            <a:ext cx="1177057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firstSCN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2456148" y="5209900"/>
            <a:ext cx="1260281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next</a:t>
            </a:r>
            <a:r>
              <a:rPr lang="en-US" altLang="zh-CN" dirty="0" err="1" smtClean="0"/>
              <a:t>SCN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79984" y="5733256"/>
            <a:ext cx="2952328" cy="46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135075" y="5833809"/>
            <a:ext cx="1177057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firstSCN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463004" y="5833809"/>
            <a:ext cx="1260281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next</a:t>
            </a:r>
            <a:r>
              <a:rPr lang="en-US" altLang="zh-CN" dirty="0" err="1" smtClean="0"/>
              <a:t>SCN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4048" y="407707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控制文件中有具体</a:t>
            </a:r>
            <a:r>
              <a:rPr lang="en-US" altLang="zh-CN" dirty="0" smtClean="0"/>
              <a:t>LRBA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3097" y="4556982"/>
            <a:ext cx="80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active</a:t>
            </a:r>
            <a:endParaRPr lang="zh-CN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48235" y="5185754"/>
            <a:ext cx="80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inactive</a:t>
            </a:r>
            <a:endParaRPr lang="zh-CN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64713" y="5823936"/>
            <a:ext cx="80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inactive</a:t>
            </a:r>
            <a:endParaRPr lang="zh-CN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004048" y="465313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备份恢复时，备份控制文件，数据文件；恢复时，不能将日志文件恢复</a:t>
            </a:r>
            <a:endParaRPr lang="en-US" altLang="zh-CN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004048" y="5733256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跑日志时，发现日志的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比数据块的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小，则会跳过，空跑日志；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583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85494" y="2375049"/>
            <a:ext cx="1414145" cy="9460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数据文件</a:t>
            </a:r>
          </a:p>
        </p:txBody>
      </p:sp>
      <p:sp>
        <p:nvSpPr>
          <p:cNvPr id="3" name="矩形 2"/>
          <p:cNvSpPr/>
          <p:nvPr/>
        </p:nvSpPr>
        <p:spPr>
          <a:xfrm>
            <a:off x="4909878" y="2375049"/>
            <a:ext cx="1318307" cy="9460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日志文件</a:t>
            </a:r>
          </a:p>
        </p:txBody>
      </p:sp>
      <p:sp>
        <p:nvSpPr>
          <p:cNvPr id="4" name="矩形 3"/>
          <p:cNvSpPr/>
          <p:nvPr/>
        </p:nvSpPr>
        <p:spPr>
          <a:xfrm>
            <a:off x="2076464" y="683211"/>
            <a:ext cx="2351520" cy="1293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27984" y="683212"/>
            <a:ext cx="1800202" cy="1293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 buffer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779912" y="1705501"/>
            <a:ext cx="0" cy="9181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283968" y="1695718"/>
            <a:ext cx="0" cy="8640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48472" y="713969"/>
            <a:ext cx="1059645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已提交脏块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3352133" y="713969"/>
            <a:ext cx="1003843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未提交脏块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5104301" y="2392884"/>
            <a:ext cx="835851" cy="3160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已提交脏块日志</a:t>
            </a:r>
            <a:endParaRPr lang="zh-CN" altLang="en-US" sz="12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328085" y="1722081"/>
            <a:ext cx="0" cy="6374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11570" y="744910"/>
            <a:ext cx="1374939" cy="4320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未提交脏块日志</a:t>
            </a:r>
            <a:endParaRPr lang="zh-CN" altLang="en-US" sz="11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948689" y="1074009"/>
            <a:ext cx="2199375" cy="1408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3"/>
          </p:cNvCxnSpPr>
          <p:nvPr/>
        </p:nvCxnSpPr>
        <p:spPr>
          <a:xfrm flipV="1">
            <a:off x="4355976" y="867878"/>
            <a:ext cx="580333" cy="62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3346" y="61234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Checkpoint Queue</a:t>
            </a:r>
          </a:p>
          <a:p>
            <a:r>
              <a:rPr lang="zh-CN" altLang="en-US" sz="1200" dirty="0" smtClean="0"/>
              <a:t>检查点队列</a:t>
            </a:r>
            <a:endParaRPr lang="zh-CN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系统改变号（</a:t>
            </a:r>
            <a:r>
              <a:rPr lang="en-US" altLang="zh-CN" sz="2400" b="1" dirty="0" smtClean="0"/>
              <a:t>SCN</a:t>
            </a:r>
            <a:r>
              <a:rPr lang="zh-CN" altLang="en-US" sz="2400" b="1" dirty="0" smtClean="0"/>
              <a:t>）详解</a:t>
            </a:r>
            <a:endParaRPr lang="zh-CN" alt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882916" y="258160"/>
            <a:ext cx="74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日志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2071349" y="2375049"/>
            <a:ext cx="1414145" cy="9460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 控制文件</a:t>
            </a:r>
            <a:endParaRPr lang="zh-CN" altLang="en-US" sz="14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315207" y="908721"/>
            <a:ext cx="1304465" cy="2883318"/>
            <a:chOff x="315207" y="908721"/>
            <a:chExt cx="1304465" cy="2883318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-369540" y="1919160"/>
              <a:ext cx="2883318" cy="862439"/>
              <a:chOff x="4514469" y="4856939"/>
              <a:chExt cx="3296725" cy="862439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V="1">
                <a:off x="4514469" y="4887529"/>
                <a:ext cx="3296725" cy="5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5074049" y="4892943"/>
                <a:ext cx="1" cy="2437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156839" y="4856939"/>
                <a:ext cx="1" cy="274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6658225" y="4856939"/>
                <a:ext cx="1" cy="274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7450313" y="4856939"/>
                <a:ext cx="1" cy="274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>
                <a:off x="4931926" y="5109439"/>
                <a:ext cx="284246" cy="28708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029802" y="5109439"/>
                <a:ext cx="284246" cy="28708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516102" y="5109439"/>
                <a:ext cx="284246" cy="28708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308190" y="5109439"/>
                <a:ext cx="284246" cy="28708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5552902" y="4891286"/>
                <a:ext cx="1" cy="2437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5247194" y="5101848"/>
                <a:ext cx="611416" cy="61753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直接箭头连接符 27"/>
            <p:cNvCxnSpPr/>
            <p:nvPr/>
          </p:nvCxnSpPr>
          <p:spPr>
            <a:xfrm>
              <a:off x="315207" y="1754261"/>
              <a:ext cx="0" cy="15513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 rot="5400000">
              <a:off x="918835" y="2977709"/>
              <a:ext cx="248602" cy="28708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 rot="5400000">
              <a:off x="1323764" y="2984168"/>
              <a:ext cx="1" cy="27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544" y="1655210"/>
              <a:ext cx="1152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脏块日志地址</a:t>
              </a:r>
              <a:endParaRPr lang="zh-CN" altLang="en-US" sz="10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34375" y="3955772"/>
            <a:ext cx="2886488" cy="1921498"/>
            <a:chOff x="1029306" y="4534335"/>
            <a:chExt cx="2880320" cy="1538709"/>
          </a:xfrm>
        </p:grpSpPr>
        <p:sp>
          <p:nvSpPr>
            <p:cNvPr id="50" name="矩形 49"/>
            <p:cNvSpPr/>
            <p:nvPr/>
          </p:nvSpPr>
          <p:spPr>
            <a:xfrm>
              <a:off x="1029306" y="4534335"/>
              <a:ext cx="2880320" cy="15387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36219" y="4534335"/>
              <a:ext cx="1684788" cy="246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控制文件</a:t>
              </a:r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101314" y="4806444"/>
              <a:ext cx="792088" cy="119459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65410" y="4806444"/>
              <a:ext cx="864096" cy="11945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01314" y="4806444"/>
              <a:ext cx="792088" cy="22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文件</a:t>
              </a:r>
              <a:r>
                <a:rPr lang="en-US" altLang="zh-CN" sz="1200" dirty="0" smtClean="0"/>
                <a:t>SCN</a:t>
              </a:r>
              <a:endParaRPr lang="zh-CN" alt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65410" y="4794622"/>
              <a:ext cx="792088" cy="22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结束</a:t>
              </a:r>
              <a:r>
                <a:rPr lang="en-US" altLang="zh-CN" sz="1200" dirty="0" smtClean="0"/>
                <a:t>SCN</a:t>
              </a:r>
              <a:endParaRPr lang="zh-CN" altLang="en-US" sz="12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924425" y="4806444"/>
              <a:ext cx="763484" cy="11945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系统</a:t>
              </a:r>
              <a:r>
                <a:rPr lang="en-US" altLang="zh-CN" sz="1200" dirty="0" smtClean="0"/>
                <a:t>SCN </a:t>
              </a:r>
              <a:endParaRPr lang="zh-CN" altLang="en-US" sz="1200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282024" y="3955772"/>
            <a:ext cx="2442104" cy="1921500"/>
            <a:chOff x="3426040" y="4315812"/>
            <a:chExt cx="2442104" cy="1921500"/>
          </a:xfrm>
        </p:grpSpPr>
        <p:sp>
          <p:nvSpPr>
            <p:cNvPr id="72" name="矩形 71"/>
            <p:cNvSpPr/>
            <p:nvPr/>
          </p:nvSpPr>
          <p:spPr>
            <a:xfrm>
              <a:off x="3426040" y="4315812"/>
              <a:ext cx="2442104" cy="192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707904" y="4664958"/>
              <a:ext cx="2005143" cy="311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3707904" y="4653136"/>
              <a:ext cx="576064" cy="32316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/>
                <a:t>开始</a:t>
              </a:r>
              <a:r>
                <a:rPr lang="en-US" altLang="zh-CN" sz="800" dirty="0" smtClean="0"/>
                <a:t>SCN</a:t>
              </a:r>
              <a:endParaRPr lang="zh-CN" altLang="en-US" sz="8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3707904" y="5024536"/>
              <a:ext cx="2005143" cy="311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3707904" y="5024536"/>
              <a:ext cx="576064" cy="32316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开始</a:t>
              </a:r>
              <a:r>
                <a:rPr lang="en-US" altLang="zh-CN" sz="800" dirty="0"/>
                <a:t>SCN</a:t>
              </a:r>
              <a:endParaRPr lang="zh-CN" altLang="en-US" sz="8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3707904" y="5408349"/>
              <a:ext cx="2005143" cy="311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707904" y="5408349"/>
              <a:ext cx="576064" cy="32316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开始</a:t>
              </a:r>
              <a:r>
                <a:rPr lang="en-US" altLang="zh-CN" sz="800" dirty="0"/>
                <a:t>SCN</a:t>
              </a:r>
              <a:endParaRPr lang="zh-CN" altLang="en-US" sz="800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3707904" y="5768389"/>
              <a:ext cx="2005143" cy="3113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3707904" y="5768389"/>
              <a:ext cx="576064" cy="32316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开始</a:t>
              </a:r>
              <a:r>
                <a:rPr lang="en-US" altLang="zh-CN" sz="800" dirty="0"/>
                <a:t>SCN</a:t>
              </a:r>
              <a:endParaRPr lang="zh-CN" alt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47964" y="4323002"/>
              <a:ext cx="140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数据文件</a:t>
              </a:r>
              <a:endParaRPr lang="zh-CN" altLang="en-US" sz="1400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724128" y="3955772"/>
            <a:ext cx="2664296" cy="1921500"/>
            <a:chOff x="6556254" y="4295778"/>
            <a:chExt cx="2664296" cy="1921500"/>
          </a:xfrm>
        </p:grpSpPr>
        <p:sp>
          <p:nvSpPr>
            <p:cNvPr id="84" name="矩形 83"/>
            <p:cNvSpPr/>
            <p:nvPr/>
          </p:nvSpPr>
          <p:spPr>
            <a:xfrm>
              <a:off x="6556254" y="4295778"/>
              <a:ext cx="2664296" cy="1921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6818455" y="4668054"/>
              <a:ext cx="2186071" cy="46059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6844286" y="4768607"/>
              <a:ext cx="694797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 smtClean="0"/>
                <a:t>firstSCN</a:t>
              </a:r>
              <a:endParaRPr lang="zh-CN" altLang="en-US" sz="1050" dirty="0"/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7564366" y="4754334"/>
              <a:ext cx="792088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/>
                <a:t>nextSCN</a:t>
              </a:r>
              <a:endParaRPr lang="zh-CN" altLang="en-US" sz="1050" dirty="0"/>
            </a:p>
          </p:txBody>
        </p:sp>
        <p:sp>
          <p:nvSpPr>
            <p:cNvPr id="78" name="矩形 77"/>
            <p:cNvSpPr/>
            <p:nvPr/>
          </p:nvSpPr>
          <p:spPr>
            <a:xfrm>
              <a:off x="6819983" y="5181355"/>
              <a:ext cx="2184543" cy="46059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6826839" y="5704711"/>
              <a:ext cx="2177687" cy="46059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844286" y="5254833"/>
              <a:ext cx="694797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/>
                <a:t>firstSCN</a:t>
              </a:r>
              <a:endParaRPr lang="zh-CN" altLang="en-US" sz="1050" dirty="0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7564366" y="5240560"/>
              <a:ext cx="792088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/>
                <a:t>nextSCN</a:t>
              </a:r>
              <a:endParaRPr lang="zh-CN" altLang="en-US" sz="1050" dirty="0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6844286" y="5800585"/>
              <a:ext cx="694797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/>
                <a:t>firstSCN</a:t>
              </a:r>
              <a:endParaRPr lang="zh-CN" altLang="en-US" sz="1050" dirty="0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7564366" y="5786312"/>
              <a:ext cx="792088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err="1"/>
                <a:t>nextSCN</a:t>
              </a:r>
              <a:endParaRPr lang="zh-CN" altLang="en-US" sz="105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384346" y="4319221"/>
              <a:ext cx="140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日志</a:t>
              </a:r>
              <a:r>
                <a:rPr lang="zh-CN" altLang="en-US" sz="1400" dirty="0" smtClean="0"/>
                <a:t>文件</a:t>
              </a:r>
              <a:endParaRPr lang="zh-CN" altLang="en-US" sz="1400" dirty="0"/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8356454" y="4759960"/>
              <a:ext cx="648072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active</a:t>
              </a:r>
              <a:endParaRPr lang="zh-CN" altLang="en-US" sz="1050" dirty="0"/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8356454" y="5209166"/>
              <a:ext cx="648072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inactive</a:t>
              </a:r>
              <a:endParaRPr lang="zh-CN" altLang="en-US" sz="1050" dirty="0"/>
            </a:p>
          </p:txBody>
        </p:sp>
        <p:sp>
          <p:nvSpPr>
            <p:cNvPr id="125" name="圆角矩形 124"/>
            <p:cNvSpPr/>
            <p:nvPr/>
          </p:nvSpPr>
          <p:spPr>
            <a:xfrm>
              <a:off x="8369774" y="5789106"/>
              <a:ext cx="648072" cy="28803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current</a:t>
              </a:r>
              <a:endParaRPr lang="zh-CN" altLang="en-US" sz="1050" dirty="0"/>
            </a:p>
          </p:txBody>
        </p:sp>
      </p:grpSp>
      <p:sp>
        <p:nvSpPr>
          <p:cNvPr id="91" name="圆角矩形 90"/>
          <p:cNvSpPr/>
          <p:nvPr/>
        </p:nvSpPr>
        <p:spPr>
          <a:xfrm>
            <a:off x="506537" y="4626722"/>
            <a:ext cx="793784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104"/>
          <p:cNvSpPr/>
          <p:nvPr/>
        </p:nvSpPr>
        <p:spPr>
          <a:xfrm>
            <a:off x="503471" y="4912730"/>
            <a:ext cx="793784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圆角矩形 105"/>
          <p:cNvSpPr/>
          <p:nvPr/>
        </p:nvSpPr>
        <p:spPr>
          <a:xfrm>
            <a:off x="497074" y="5194628"/>
            <a:ext cx="793784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506537" y="5511269"/>
            <a:ext cx="793784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1372484" y="4595046"/>
            <a:ext cx="865946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圆角矩形 117"/>
          <p:cNvSpPr/>
          <p:nvPr/>
        </p:nvSpPr>
        <p:spPr>
          <a:xfrm>
            <a:off x="1372484" y="4911850"/>
            <a:ext cx="865946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圆角矩形 118"/>
          <p:cNvSpPr/>
          <p:nvPr/>
        </p:nvSpPr>
        <p:spPr>
          <a:xfrm>
            <a:off x="1372484" y="5194627"/>
            <a:ext cx="865946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1366254" y="5483008"/>
            <a:ext cx="865946" cy="2146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497074" y="3979215"/>
            <a:ext cx="875410" cy="28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LRBA</a:t>
            </a:r>
            <a:endParaRPr lang="zh-CN" altLang="en-US" dirty="0"/>
          </a:p>
        </p:txBody>
      </p:sp>
      <p:cxnSp>
        <p:nvCxnSpPr>
          <p:cNvPr id="129" name="直接箭头连接符 128"/>
          <p:cNvCxnSpPr/>
          <p:nvPr/>
        </p:nvCxnSpPr>
        <p:spPr>
          <a:xfrm flipH="1">
            <a:off x="640899" y="1398129"/>
            <a:ext cx="466396" cy="27115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21" idx="7"/>
          </p:cNvCxnSpPr>
          <p:nvPr/>
        </p:nvCxnSpPr>
        <p:spPr>
          <a:xfrm>
            <a:off x="1208796" y="1486024"/>
            <a:ext cx="4803364" cy="2842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34375" y="5949280"/>
            <a:ext cx="8386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正常关闭，四个</a:t>
            </a:r>
            <a:r>
              <a:rPr lang="en-US" altLang="zh-CN" sz="1400" dirty="0" smtClean="0"/>
              <a:t>SCN</a:t>
            </a:r>
            <a:r>
              <a:rPr lang="zh-CN" altLang="en-US" sz="1400" dirty="0" smtClean="0"/>
              <a:t>相同</a:t>
            </a:r>
            <a:endParaRPr lang="en-US" altLang="zh-CN" sz="1400" dirty="0" smtClean="0"/>
          </a:p>
          <a:p>
            <a:r>
              <a:rPr lang="zh-CN" altLang="en-US" sz="1400" dirty="0"/>
              <a:t>非</a:t>
            </a:r>
            <a:r>
              <a:rPr lang="zh-CN" altLang="en-US" sz="1400" dirty="0" smtClean="0"/>
              <a:t>正常关闭，结束</a:t>
            </a:r>
            <a:r>
              <a:rPr lang="en-US" altLang="zh-CN" sz="1400" dirty="0" smtClean="0"/>
              <a:t>SCN</a:t>
            </a:r>
            <a:r>
              <a:rPr lang="zh-CN" altLang="en-US" sz="1400" dirty="0" smtClean="0"/>
              <a:t>无限大或</a:t>
            </a:r>
            <a:r>
              <a:rPr lang="en-US" altLang="zh-CN" sz="1400" dirty="0" smtClean="0"/>
              <a:t>null</a:t>
            </a:r>
            <a:r>
              <a:rPr lang="zh-CN" altLang="en-US" sz="1400" dirty="0" smtClean="0"/>
              <a:t>，这时就需要实例恢复，在控制文件中记录着</a:t>
            </a:r>
            <a:r>
              <a:rPr lang="en-US" altLang="zh-CN" sz="1400" dirty="0" smtClean="0"/>
              <a:t>LRBA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ondiskRBA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grpSp>
        <p:nvGrpSpPr>
          <p:cNvPr id="139" name="组合 138"/>
          <p:cNvGrpSpPr/>
          <p:nvPr/>
        </p:nvGrpSpPr>
        <p:grpSpPr>
          <a:xfrm>
            <a:off x="6754924" y="750523"/>
            <a:ext cx="1201452" cy="2828106"/>
            <a:chOff x="6660232" y="744910"/>
            <a:chExt cx="1201452" cy="2828106"/>
          </a:xfrm>
        </p:grpSpPr>
        <p:grpSp>
          <p:nvGrpSpPr>
            <p:cNvPr id="137" name="组合 136"/>
            <p:cNvGrpSpPr/>
            <p:nvPr/>
          </p:nvGrpSpPr>
          <p:grpSpPr>
            <a:xfrm>
              <a:off x="6660232" y="908720"/>
              <a:ext cx="1201452" cy="2664296"/>
              <a:chOff x="6660232" y="632424"/>
              <a:chExt cx="1201452" cy="266429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660232" y="1086321"/>
                <a:ext cx="936104" cy="2210399"/>
                <a:chOff x="7727032" y="4149080"/>
                <a:chExt cx="936104" cy="2210399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7727032" y="41490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7727032" y="48858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7727032" y="43946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7727032" y="46402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7727032" y="51314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7727032" y="53770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7727032" y="56226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7727032" y="58682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7727032" y="6113880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7727032" y="6359479"/>
                  <a:ext cx="936104" cy="0"/>
                </a:xfrm>
                <a:prstGeom prst="line">
                  <a:avLst/>
                </a:prstGeom>
                <a:ln w="28575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直接箭头连接符 43"/>
              <p:cNvCxnSpPr/>
              <p:nvPr/>
            </p:nvCxnSpPr>
            <p:spPr>
              <a:xfrm>
                <a:off x="7861684" y="1360198"/>
                <a:ext cx="0" cy="1719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660232" y="848448"/>
                <a:ext cx="936104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6660232" y="632424"/>
                <a:ext cx="936104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直接连接符 137"/>
            <p:cNvCxnSpPr/>
            <p:nvPr/>
          </p:nvCxnSpPr>
          <p:spPr>
            <a:xfrm>
              <a:off x="6660232" y="744910"/>
              <a:ext cx="93610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9675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事务概述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36712"/>
            <a:ext cx="8280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事务：</a:t>
            </a:r>
            <a:endParaRPr lang="en-US" altLang="zh-CN" dirty="0" smtClean="0"/>
          </a:p>
          <a:p>
            <a:r>
              <a:rPr lang="en-US" altLang="zh-CN" dirty="0" smtClean="0"/>
              <a:t>DML</a:t>
            </a:r>
            <a:r>
              <a:rPr lang="zh-CN" altLang="en-US" dirty="0" smtClean="0"/>
              <a:t>语句：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delect</a:t>
            </a:r>
            <a:endParaRPr lang="en-US" altLang="zh-CN" dirty="0" smtClean="0"/>
          </a:p>
          <a:p>
            <a:r>
              <a:rPr lang="en-US" altLang="zh-CN" dirty="0" smtClean="0"/>
              <a:t>Commit</a:t>
            </a:r>
          </a:p>
          <a:p>
            <a:r>
              <a:rPr lang="en-US" altLang="zh-CN" dirty="0" smtClean="0"/>
              <a:t>Rollback</a:t>
            </a:r>
          </a:p>
          <a:p>
            <a:r>
              <a:rPr lang="en-US" altLang="zh-CN" dirty="0" err="1" smtClean="0"/>
              <a:t>Savepoint</a:t>
            </a:r>
            <a:r>
              <a:rPr lang="en-US" altLang="zh-CN" dirty="0" smtClean="0"/>
              <a:t>  xxx</a:t>
            </a:r>
          </a:p>
          <a:p>
            <a:r>
              <a:rPr lang="en-US" altLang="zh-CN" dirty="0" smtClean="0"/>
              <a:t>Rollback to xxx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会话执行到一半，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突然崩溃，会话中没有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的事务需要回滚，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自动执行；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执行</a:t>
            </a:r>
            <a:r>
              <a:rPr lang="en-US" altLang="zh-CN" dirty="0" smtClean="0"/>
              <a:t>DDL</a:t>
            </a:r>
            <a:r>
              <a:rPr lang="zh-CN" altLang="en-US" dirty="0" smtClean="0"/>
              <a:t>、退出登录时，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会自动在</a:t>
            </a:r>
            <a:r>
              <a:rPr lang="en-US" altLang="zh-CN" dirty="0" smtClean="0"/>
              <a:t>DDL</a:t>
            </a:r>
            <a:r>
              <a:rPr lang="zh-CN" altLang="en-US" dirty="0" smtClean="0"/>
              <a:t>之前和之后执行</a:t>
            </a:r>
            <a:r>
              <a:rPr lang="en-US" altLang="zh-CN" dirty="0" smtClean="0"/>
              <a:t>commit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在执行事务时，要显示的执行提交或回滚（好习惯）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46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事务</a:t>
            </a:r>
            <a:r>
              <a:rPr lang="en-US" altLang="zh-CN" sz="2400" b="1" dirty="0" smtClean="0"/>
              <a:t>ACID</a:t>
            </a:r>
            <a:r>
              <a:rPr lang="zh-CN" altLang="en-US" sz="2400" b="1" dirty="0" smtClean="0"/>
              <a:t>及隔离级别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62068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ACID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Atomicity</a:t>
            </a:r>
            <a:r>
              <a:rPr lang="zh-CN" altLang="en-US" dirty="0" smtClean="0"/>
              <a:t>原子性、</a:t>
            </a:r>
            <a:r>
              <a:rPr lang="en-US" altLang="zh-CN" dirty="0" smtClean="0">
                <a:solidFill>
                  <a:srgbClr val="FF0000"/>
                </a:solidFill>
              </a:rPr>
              <a:t>Consistency</a:t>
            </a:r>
            <a:r>
              <a:rPr lang="zh-CN" altLang="en-US" dirty="0" smtClean="0"/>
              <a:t>一致性、</a:t>
            </a:r>
            <a:r>
              <a:rPr lang="en-US" altLang="zh-CN" dirty="0" smtClean="0">
                <a:solidFill>
                  <a:srgbClr val="FF0000"/>
                </a:solidFill>
              </a:rPr>
              <a:t>Isolation</a:t>
            </a:r>
            <a:r>
              <a:rPr lang="zh-CN" altLang="en-US" dirty="0" smtClean="0"/>
              <a:t>隔离性、</a:t>
            </a:r>
            <a:r>
              <a:rPr lang="en-US" altLang="zh-CN" dirty="0" smtClean="0">
                <a:solidFill>
                  <a:srgbClr val="FF0000"/>
                </a:solidFill>
              </a:rPr>
              <a:t>Durability</a:t>
            </a:r>
            <a:r>
              <a:rPr lang="zh-CN" altLang="en-US" dirty="0" smtClean="0"/>
              <a:t>持久性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268760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事务的隔离级别：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事务修改的数据在没有提交以前，其他会话是不会看见其修改数据</a:t>
            </a:r>
            <a:endParaRPr lang="en-US" altLang="zh-CN" dirty="0" smtClean="0"/>
          </a:p>
          <a:p>
            <a:r>
              <a:rPr lang="en-US" altLang="zh-CN" dirty="0" smtClean="0"/>
              <a:t>Set transaction isolation level </a:t>
            </a:r>
            <a:r>
              <a:rPr lang="en-US" altLang="zh-CN" dirty="0" err="1" smtClean="0"/>
              <a:t>serializable</a:t>
            </a:r>
            <a:r>
              <a:rPr lang="en-US" altLang="zh-CN" dirty="0" smtClean="0"/>
              <a:t>; </a:t>
            </a:r>
            <a:r>
              <a:rPr lang="zh-CN" altLang="en-US" dirty="0" smtClean="0"/>
              <a:t>串行化</a:t>
            </a:r>
            <a:endParaRPr lang="en-US" altLang="zh-CN" dirty="0" smtClean="0"/>
          </a:p>
          <a:p>
            <a:r>
              <a:rPr lang="en-US" altLang="zh-CN" dirty="0" smtClean="0"/>
              <a:t>Set transaction isolation level read </a:t>
            </a:r>
            <a:r>
              <a:rPr lang="en-US" altLang="zh-CN" dirty="0" err="1" smtClean="0"/>
              <a:t>commited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Set transaction read only;</a:t>
            </a:r>
          </a:p>
          <a:p>
            <a:r>
              <a:rPr lang="en-US" altLang="zh-CN" dirty="0" smtClean="0"/>
              <a:t>Set transaction read write;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4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33265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内存结构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500" y="1268760"/>
            <a:ext cx="6696744" cy="30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23828" y="126876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SGA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71500" y="1717631"/>
            <a:ext cx="2232248" cy="12961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共享池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Share Pool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03748" y="1717631"/>
            <a:ext cx="2232248" cy="1296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Streams Pool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29989" y="1717631"/>
            <a:ext cx="2232248" cy="1296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大型池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500" y="3013775"/>
            <a:ext cx="2232248" cy="1296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Java</a:t>
            </a:r>
            <a:r>
              <a:rPr lang="zh-CN" altLang="en-US" dirty="0" smtClean="0"/>
              <a:t>池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303748" y="3013775"/>
            <a:ext cx="2232248" cy="12961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数据库缓冲区高速缓存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535996" y="3021233"/>
            <a:ext cx="2232248" cy="12961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重做日志缓存区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236296" y="1268760"/>
            <a:ext cx="1800200" cy="304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12360" y="129304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PGA</a:t>
            </a:r>
            <a:endParaRPr lang="zh-CN" altLang="en-US" sz="2400" b="1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39552" y="4317377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331640" y="4317377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175810" y="4309919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131840" y="4317377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165304" y="4326932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076056" y="4335153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084168" y="4335153"/>
            <a:ext cx="0" cy="936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31840" y="477274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1520" y="544522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、前台进程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、后台进程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0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Undo </a:t>
            </a:r>
            <a:r>
              <a:rPr lang="zh-CN" altLang="en-US" sz="2400" b="1" dirty="0" smtClean="0"/>
              <a:t>表空间概述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784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的作用：</a:t>
            </a:r>
            <a:endParaRPr lang="en-US" altLang="zh-CN" dirty="0" smtClean="0"/>
          </a:p>
          <a:p>
            <a:r>
              <a:rPr lang="zh-CN" altLang="en-US" dirty="0" smtClean="0"/>
              <a:t>读一致性，构造</a:t>
            </a:r>
            <a:r>
              <a:rPr lang="en-US" altLang="zh-CN" dirty="0" smtClean="0"/>
              <a:t>RC</a:t>
            </a:r>
            <a:r>
              <a:rPr lang="zh-CN" altLang="en-US" dirty="0" smtClean="0"/>
              <a:t>块</a:t>
            </a:r>
            <a:endParaRPr lang="en-US" altLang="zh-CN" dirty="0" smtClean="0"/>
          </a:p>
          <a:p>
            <a:r>
              <a:rPr lang="zh-CN" altLang="en-US" dirty="0"/>
              <a:t>回</a:t>
            </a:r>
            <a:r>
              <a:rPr lang="zh-CN" altLang="en-US" dirty="0" smtClean="0"/>
              <a:t>滚</a:t>
            </a:r>
            <a:endParaRPr lang="en-US" altLang="zh-CN" dirty="0" smtClean="0"/>
          </a:p>
          <a:p>
            <a:r>
              <a:rPr lang="zh-CN" altLang="en-US" dirty="0" smtClean="0"/>
              <a:t>实例恢复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Undo </a:t>
            </a:r>
            <a:r>
              <a:rPr lang="zh-CN" altLang="en-US" dirty="0" smtClean="0"/>
              <a:t>的段区块是自动建立的，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自动使用其中段，我们只要保证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表空间的空间大小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8728" y="3165213"/>
            <a:ext cx="3831223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</a:t>
            </a:r>
            <a:r>
              <a:rPr lang="zh-CN" altLang="en-US" dirty="0" smtClean="0"/>
              <a:t>表空间（创建对象段保存于此）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8729" y="4077072"/>
            <a:ext cx="3831223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undo</a:t>
            </a:r>
            <a:r>
              <a:rPr lang="zh-CN" altLang="en-US" dirty="0" smtClean="0"/>
              <a:t>表空间（大部分的段分布于此）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543593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表空间中一个段中分配的区是不连续的；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03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Undo </a:t>
            </a:r>
            <a:r>
              <a:rPr lang="zh-CN" altLang="en-US" sz="2400" b="1" dirty="0" smtClean="0"/>
              <a:t>段和区的状态和使用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251520" y="692696"/>
            <a:ext cx="525658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46267" y="31409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表空间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836712"/>
            <a:ext cx="194421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undo</a:t>
            </a:r>
            <a:r>
              <a:rPr lang="zh-CN" altLang="en-US" dirty="0" smtClean="0"/>
              <a:t>段（</a:t>
            </a:r>
            <a:r>
              <a:rPr lang="en-US" altLang="zh-CN" dirty="0"/>
              <a:t>active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7544" y="1349152"/>
            <a:ext cx="194421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Undo</a:t>
            </a:r>
            <a:r>
              <a:rPr lang="zh-CN" altLang="en-US" dirty="0" smtClean="0"/>
              <a:t>段（</a:t>
            </a:r>
            <a:r>
              <a:rPr lang="en-US" altLang="zh-CN" dirty="0" smtClean="0"/>
              <a:t>free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2434" y="1844824"/>
            <a:ext cx="192932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520" y="3501008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开始一个事务的时候回用到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Undo</a:t>
            </a:r>
            <a:r>
              <a:rPr lang="zh-CN" altLang="en-US" dirty="0" smtClean="0"/>
              <a:t>表空间作用：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、会将修改前的数据放到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段中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、手动回滚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、自动回滚，如会话突然断掉，会从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段中回滚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>
                <a:solidFill>
                  <a:srgbClr val="FF0000"/>
                </a:solidFill>
              </a:rPr>
              <a:t>能回滚是保证数据一致性的要求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用</a:t>
            </a:r>
            <a:r>
              <a:rPr lang="en-US" altLang="zh-CN" dirty="0"/>
              <a:t>undo</a:t>
            </a:r>
            <a:r>
              <a:rPr lang="zh-CN" altLang="en-US" dirty="0"/>
              <a:t>表空间</a:t>
            </a:r>
            <a:r>
              <a:rPr lang="zh-CN" altLang="en-US" dirty="0" smtClean="0"/>
              <a:t>保证读到的数据一定是已提交的数据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、一致性（</a:t>
            </a:r>
            <a:r>
              <a:rPr lang="en-US" altLang="zh-CN" dirty="0" smtClean="0"/>
              <a:t>RC</a:t>
            </a:r>
            <a:r>
              <a:rPr lang="zh-CN" altLang="en-US" dirty="0" smtClean="0"/>
              <a:t>块）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、实例恢复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627784" y="836712"/>
            <a:ext cx="1108724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5" idx="3"/>
          </p:cNvCxnSpPr>
          <p:nvPr/>
        </p:nvCxnSpPr>
        <p:spPr>
          <a:xfrm>
            <a:off x="2411760" y="1016732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67944" y="837710"/>
            <a:ext cx="1108724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0" idx="3"/>
            <a:endCxn id="13" idx="1"/>
          </p:cNvCxnSpPr>
          <p:nvPr/>
        </p:nvCxnSpPr>
        <p:spPr>
          <a:xfrm>
            <a:off x="3736508" y="1016732"/>
            <a:ext cx="331436" cy="9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827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Undo </a:t>
            </a:r>
            <a:r>
              <a:rPr lang="zh-CN" altLang="en-US" sz="2400" b="1" dirty="0" smtClean="0"/>
              <a:t>段和区的状态和使用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4713" y="764704"/>
            <a:ext cx="8079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段中区的状态</a:t>
            </a:r>
            <a:endParaRPr lang="en-US" altLang="zh-CN" dirty="0" smtClean="0"/>
          </a:p>
          <a:p>
            <a:r>
              <a:rPr lang="en-US" altLang="zh-CN" dirty="0" smtClean="0"/>
              <a:t>active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inactive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expire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free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Undo</a:t>
            </a:r>
            <a:r>
              <a:rPr lang="zh-CN" altLang="en-US" dirty="0" smtClean="0"/>
              <a:t>中的事务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后，段中的区会变成</a:t>
            </a:r>
            <a:r>
              <a:rPr lang="en-US" altLang="zh-CN" dirty="0" smtClean="0"/>
              <a:t>inactive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区会继续保留</a:t>
            </a:r>
            <a:r>
              <a:rPr lang="en-US" altLang="zh-CN" dirty="0" smtClean="0"/>
              <a:t>retention</a:t>
            </a:r>
            <a:r>
              <a:rPr lang="zh-CN" altLang="en-US" dirty="0" smtClean="0"/>
              <a:t>设定的时间，此期间会尽量不覆盖，过了</a:t>
            </a:r>
            <a:r>
              <a:rPr lang="en-US" altLang="zh-CN" dirty="0" smtClean="0"/>
              <a:t>retention</a:t>
            </a:r>
            <a:r>
              <a:rPr lang="zh-CN" altLang="en-US" dirty="0" smtClean="0"/>
              <a:t>时间后，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区状态会变成</a:t>
            </a:r>
            <a:r>
              <a:rPr lang="en-US" altLang="zh-CN" dirty="0" smtClean="0"/>
              <a:t>expire</a:t>
            </a:r>
            <a:r>
              <a:rPr lang="zh-CN" altLang="en-US" dirty="0" smtClean="0"/>
              <a:t>，之后就可覆盖</a:t>
            </a:r>
            <a:endParaRPr lang="en-US" altLang="zh-CN" dirty="0" smtClean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v$rollstat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0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图解深入剖析一个事务的操作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事务表：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段的第一个数据块，每一个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回滚段最多可以</a:t>
            </a:r>
            <a:r>
              <a:rPr lang="en-US" altLang="zh-CN" dirty="0" smtClean="0"/>
              <a:t>47</a:t>
            </a:r>
            <a:r>
              <a:rPr lang="zh-CN" altLang="en-US" dirty="0" smtClean="0"/>
              <a:t>个事务；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76470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查看事务：</a:t>
            </a:r>
            <a:r>
              <a:rPr lang="en-US" altLang="zh-CN" dirty="0"/>
              <a:t>select * from </a:t>
            </a:r>
            <a:r>
              <a:rPr lang="en-US" altLang="zh-CN" dirty="0" err="1"/>
              <a:t>v$transaction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36" y="1566084"/>
            <a:ext cx="4392488" cy="1790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560" y="1700808"/>
            <a:ext cx="3312368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段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1560" y="1700808"/>
            <a:ext cx="1008112" cy="720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</a:t>
            </a:r>
            <a:r>
              <a:rPr lang="zh-CN" altLang="en-US" dirty="0" smtClean="0"/>
              <a:t>头块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755576" y="1844824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5576" y="1997224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5576" y="2149624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55576" y="2302024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296" y="378904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尽量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个事务一个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回滚段中，尽可能将事务平均分配到各个回滚段中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9051" y="4293096"/>
            <a:ext cx="695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段由段头和回滚块组成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事务</a:t>
            </a:r>
            <a:r>
              <a:rPr lang="zh-CN" altLang="en-US" dirty="0" smtClean="0"/>
              <a:t>表：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段的头部</a:t>
            </a:r>
            <a:endParaRPr lang="en-US" altLang="zh-CN" dirty="0"/>
          </a:p>
          <a:p>
            <a:r>
              <a:rPr lang="zh-CN" altLang="en-US" dirty="0" smtClean="0"/>
              <a:t>事务槽：修改的数据块头部，</a:t>
            </a:r>
            <a:endParaRPr lang="en-US" altLang="zh-CN" dirty="0"/>
          </a:p>
          <a:p>
            <a:r>
              <a:rPr lang="zh-CN" altLang="en-US" dirty="0" smtClean="0"/>
              <a:t>回滚块：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、一个事务开始后在回滚段的段头部的事务表中写上事务信息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、然后在数据块的块头部的事务槽上写上事务信息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9692" y="255366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Undo</a:t>
            </a:r>
            <a:r>
              <a:rPr lang="zh-CN" altLang="en-US" dirty="0" smtClean="0"/>
              <a:t>表空间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992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图解深入剖析一个事务的操作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7560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、找回滚段段头，找段头的事务表，事务表中将</a:t>
            </a:r>
            <a:r>
              <a:rPr lang="en-US" altLang="zh-CN" dirty="0" smtClean="0"/>
              <a:t>XID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uba</a:t>
            </a:r>
            <a:r>
              <a:rPr lang="zh-CN" altLang="en-US" dirty="0" smtClean="0"/>
              <a:t>写入，同时还要在回滚段中分配一个空块，最后将事务表指向此空块；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、要修改数据块前，需数据块的事务槽，将</a:t>
            </a:r>
            <a:r>
              <a:rPr lang="en-US" altLang="zh-CN" dirty="0" err="1" smtClean="0"/>
              <a:t>xid</a:t>
            </a:r>
            <a:r>
              <a:rPr lang="zh-CN" altLang="en-US" dirty="0" smtClean="0"/>
              <a:t>写入，在修改数据块，同时将修改的信息写入回滚段中的指定的空块；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Xid</a:t>
            </a:r>
            <a:r>
              <a:rPr lang="zh-CN" altLang="en-US" dirty="0" smtClean="0"/>
              <a:t>作用：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、指定哪个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段的段头块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2</a:t>
            </a:r>
            <a:r>
              <a:rPr lang="zh-CN" altLang="en-US" dirty="0" smtClean="0"/>
              <a:t>、指定事务表中的哪一行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3</a:t>
            </a:r>
            <a:r>
              <a:rPr lang="zh-CN" altLang="en-US" dirty="0" smtClean="0"/>
              <a:t>、覆盖过次数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540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图解深入剖析一个事务的操作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4713" y="548680"/>
            <a:ext cx="7791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BEGIN transaction</a:t>
            </a:r>
          </a:p>
          <a:p>
            <a:r>
              <a:rPr lang="en-US" altLang="zh-CN" sz="1400" dirty="0" smtClean="0"/>
              <a:t>T1: update table set column=‘value’ where id=1;</a:t>
            </a:r>
          </a:p>
          <a:p>
            <a:r>
              <a:rPr lang="en-US" altLang="zh-CN" sz="1400" dirty="0" smtClean="0"/>
              <a:t>T2: </a:t>
            </a:r>
            <a:r>
              <a:rPr lang="en-US" altLang="zh-CN" sz="1400" dirty="0"/>
              <a:t>update table set column=‘value’ where </a:t>
            </a:r>
            <a:r>
              <a:rPr lang="en-US" altLang="zh-CN" sz="1400" dirty="0" smtClean="0"/>
              <a:t>id=2;</a:t>
            </a:r>
            <a:endParaRPr lang="en-US" altLang="zh-CN" sz="1400" dirty="0"/>
          </a:p>
          <a:p>
            <a:r>
              <a:rPr lang="en-US" altLang="zh-CN" sz="1400" dirty="0" smtClean="0"/>
              <a:t>T3: </a:t>
            </a:r>
            <a:r>
              <a:rPr lang="en-US" altLang="zh-CN" sz="1400" dirty="0"/>
              <a:t>update table set column=‘value’ where </a:t>
            </a:r>
            <a:r>
              <a:rPr lang="en-US" altLang="zh-CN" sz="1400" dirty="0" smtClean="0"/>
              <a:t>id=3;</a:t>
            </a:r>
            <a:endParaRPr lang="en-US" altLang="zh-CN" sz="1400" dirty="0"/>
          </a:p>
          <a:p>
            <a:r>
              <a:rPr lang="en-US" altLang="zh-CN" sz="1400" dirty="0" smtClean="0"/>
              <a:t>Commit;</a:t>
            </a:r>
            <a:endParaRPr lang="zh-CN" altLang="en-US" sz="14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755576" y="5229200"/>
            <a:ext cx="6362700" cy="1593468"/>
            <a:chOff x="755576" y="5229200"/>
            <a:chExt cx="6362700" cy="1593468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5229200"/>
              <a:ext cx="6362700" cy="1196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971600" y="6021288"/>
              <a:ext cx="936104" cy="404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07704" y="6021288"/>
              <a:ext cx="1224136" cy="4048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616" y="64533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UBA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23727" y="6453336"/>
              <a:ext cx="864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XID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9552" y="1814627"/>
            <a:ext cx="7776864" cy="3078795"/>
            <a:chOff x="539552" y="1814627"/>
            <a:chExt cx="7776864" cy="3078795"/>
          </a:xfrm>
        </p:grpSpPr>
        <p:grpSp>
          <p:nvGrpSpPr>
            <p:cNvPr id="29" name="组合 28"/>
            <p:cNvGrpSpPr/>
            <p:nvPr/>
          </p:nvGrpSpPr>
          <p:grpSpPr>
            <a:xfrm>
              <a:off x="539552" y="1814627"/>
              <a:ext cx="7776864" cy="3078795"/>
              <a:chOff x="539552" y="1814627"/>
              <a:chExt cx="7776864" cy="307879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987824" y="1844824"/>
                <a:ext cx="1440160" cy="35423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Data block header</a:t>
                </a:r>
              </a:p>
              <a:p>
                <a:pPr algn="ctr"/>
                <a:r>
                  <a:rPr lang="en-US" altLang="zh-CN" sz="1100" dirty="0" smtClean="0"/>
                  <a:t>ITL:XID:UBA</a:t>
                </a:r>
                <a:endParaRPr lang="zh-CN" altLang="en-US" sz="11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987824" y="3248980"/>
                <a:ext cx="1440160" cy="57606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Undo block </a:t>
                </a:r>
              </a:p>
              <a:p>
                <a:pPr algn="ctr"/>
                <a:r>
                  <a:rPr lang="en-US" altLang="zh-CN" sz="1100" dirty="0" smtClean="0"/>
                  <a:t>Undo record@T1</a:t>
                </a:r>
                <a:endParaRPr lang="zh-CN" altLang="en-US" sz="1100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932040" y="3248980"/>
                <a:ext cx="1440160" cy="57606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Undo block </a:t>
                </a:r>
              </a:p>
              <a:p>
                <a:pPr algn="ctr"/>
                <a:r>
                  <a:rPr lang="en-US" altLang="zh-CN" sz="1100" dirty="0" smtClean="0"/>
                  <a:t>Undo record@T2</a:t>
                </a:r>
                <a:endParaRPr lang="zh-CN" altLang="en-US" sz="1100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876256" y="3225942"/>
                <a:ext cx="1440160" cy="57606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Undo block </a:t>
                </a:r>
              </a:p>
              <a:p>
                <a:pPr algn="ctr"/>
                <a:r>
                  <a:rPr lang="en-US" altLang="zh-CN" sz="1100" dirty="0" smtClean="0"/>
                  <a:t>Undo record@T3</a:t>
                </a:r>
                <a:endParaRPr lang="zh-CN" altLang="en-US" sz="1100" dirty="0"/>
              </a:p>
            </p:txBody>
          </p:sp>
          <p:cxnSp>
            <p:nvCxnSpPr>
              <p:cNvPr id="11" name="直接箭头连接符 10"/>
              <p:cNvCxnSpPr>
                <a:stCxn id="4" idx="2"/>
                <a:endCxn id="7" idx="0"/>
              </p:cNvCxnSpPr>
              <p:nvPr/>
            </p:nvCxnSpPr>
            <p:spPr>
              <a:xfrm>
                <a:off x="3707904" y="2199057"/>
                <a:ext cx="0" cy="10499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8" idx="0"/>
              </p:cNvCxnSpPr>
              <p:nvPr/>
            </p:nvCxnSpPr>
            <p:spPr>
              <a:xfrm>
                <a:off x="5652120" y="2420888"/>
                <a:ext cx="0" cy="8280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0"/>
              </p:cNvCxnSpPr>
              <p:nvPr/>
            </p:nvCxnSpPr>
            <p:spPr>
              <a:xfrm>
                <a:off x="7596336" y="2420888"/>
                <a:ext cx="0" cy="80505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539552" y="3140968"/>
                <a:ext cx="1440160" cy="57606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undo segment header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39552" y="3717032"/>
                <a:ext cx="1440160" cy="57606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Transaction table</a:t>
                </a:r>
              </a:p>
              <a:p>
                <a:pPr algn="ctr"/>
                <a:r>
                  <a:rPr lang="en-US" altLang="zh-CN" sz="1100" dirty="0" smtClean="0"/>
                  <a:t>XID:UBA</a:t>
                </a:r>
              </a:p>
              <a:p>
                <a:pPr algn="ctr"/>
                <a:r>
                  <a:rPr lang="en-US" altLang="zh-CN" sz="1100" dirty="0" smtClean="0"/>
                  <a:t>XID:UBA</a:t>
                </a:r>
                <a:endParaRPr lang="zh-CN" altLang="en-US" sz="11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39552" y="1814627"/>
                <a:ext cx="208823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ITL</a:t>
                </a:r>
                <a:r>
                  <a:rPr lang="zh-CN" altLang="en-US" sz="1000" dirty="0" smtClean="0"/>
                  <a:t>中</a:t>
                </a:r>
                <a:r>
                  <a:rPr lang="en-US" altLang="zh-CN" sz="1000" dirty="0" smtClean="0"/>
                  <a:t>XID</a:t>
                </a:r>
                <a:r>
                  <a:rPr lang="zh-CN" altLang="en-US" sz="1000" dirty="0" smtClean="0"/>
                  <a:t>指向</a:t>
                </a:r>
                <a:r>
                  <a:rPr lang="en-US" altLang="zh-CN" sz="1000" dirty="0" smtClean="0"/>
                  <a:t>undo segment header</a:t>
                </a:r>
                <a:endParaRPr lang="zh-CN" altLang="en-US" sz="10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27784" y="2672916"/>
                <a:ext cx="20882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/>
                  <a:t>ITL</a:t>
                </a:r>
                <a:r>
                  <a:rPr lang="zh-CN" altLang="en-US" sz="1000" dirty="0" smtClean="0"/>
                  <a:t>中</a:t>
                </a:r>
                <a:r>
                  <a:rPr lang="en-US" altLang="zh-CN" sz="1000" dirty="0"/>
                  <a:t>UBA</a:t>
                </a:r>
                <a:r>
                  <a:rPr lang="zh-CN" altLang="en-US" sz="1000" dirty="0" smtClean="0"/>
                  <a:t>指向</a:t>
                </a:r>
                <a:r>
                  <a:rPr lang="en-US" altLang="zh-CN" sz="1000" dirty="0" smtClean="0"/>
                  <a:t>data block</a:t>
                </a:r>
                <a:r>
                  <a:rPr lang="zh-CN" altLang="en-US" sz="1000" dirty="0" smtClean="0"/>
                  <a:t>的最后一个</a:t>
                </a:r>
                <a:r>
                  <a:rPr lang="en-US" altLang="zh-CN" sz="1000" dirty="0" smtClean="0"/>
                  <a:t>undo block</a:t>
                </a:r>
                <a:r>
                  <a:rPr lang="zh-CN" altLang="en-US" sz="1000" dirty="0" smtClean="0"/>
                  <a:t>地址</a:t>
                </a:r>
                <a:endParaRPr lang="zh-CN" altLang="en-US" sz="1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92842" y="4647201"/>
                <a:ext cx="51125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err="1" smtClean="0"/>
                  <a:t>Uba</a:t>
                </a:r>
                <a:r>
                  <a:rPr lang="zh-CN" altLang="en-US" sz="1000" dirty="0" smtClean="0"/>
                  <a:t>（</a:t>
                </a:r>
                <a:r>
                  <a:rPr lang="en-US" altLang="zh-CN" sz="1000" dirty="0" smtClean="0"/>
                  <a:t>undo block address</a:t>
                </a:r>
                <a:r>
                  <a:rPr lang="zh-CN" altLang="en-US" sz="1000" dirty="0" smtClean="0"/>
                  <a:t>）指向事务的最后一个操作，同时也是事务回滚的开始位置</a:t>
                </a:r>
                <a:endParaRPr lang="zh-CN" altLang="en-US" sz="1000" dirty="0"/>
              </a:p>
            </p:txBody>
          </p:sp>
          <p:cxnSp>
            <p:nvCxnSpPr>
              <p:cNvPr id="23" name="肘形连接符 22"/>
              <p:cNvCxnSpPr>
                <a:stCxn id="4" idx="1"/>
                <a:endCxn id="17" idx="0"/>
              </p:cNvCxnSpPr>
              <p:nvPr/>
            </p:nvCxnSpPr>
            <p:spPr>
              <a:xfrm rot="10800000" flipV="1">
                <a:off x="1259632" y="2021940"/>
                <a:ext cx="1728192" cy="1119027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肘形连接符 24"/>
              <p:cNvCxnSpPr>
                <a:stCxn id="18" idx="2"/>
                <a:endCxn id="9" idx="2"/>
              </p:cNvCxnSpPr>
              <p:nvPr/>
            </p:nvCxnSpPr>
            <p:spPr>
              <a:xfrm rot="5400000" flipH="1" flipV="1">
                <a:off x="4182439" y="879199"/>
                <a:ext cx="491090" cy="6336704"/>
              </a:xfrm>
              <a:prstGeom prst="bentConnector3">
                <a:avLst>
                  <a:gd name="adj1" fmla="val -114417"/>
                </a:avLst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8" idx="1"/>
                <a:endCxn id="7" idx="3"/>
              </p:cNvCxnSpPr>
              <p:nvPr/>
            </p:nvCxnSpPr>
            <p:spPr>
              <a:xfrm flipH="1">
                <a:off x="4427984" y="3537012"/>
                <a:ext cx="50405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9" idx="1"/>
                <a:endCxn id="8" idx="3"/>
              </p:cNvCxnSpPr>
              <p:nvPr/>
            </p:nvCxnSpPr>
            <p:spPr>
              <a:xfrm flipH="1">
                <a:off x="6372200" y="3513974"/>
                <a:ext cx="504056" cy="230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2987824" y="2199057"/>
                <a:ext cx="1440160" cy="36584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数据块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932040" y="1844824"/>
                <a:ext cx="1440160" cy="35423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Data block header</a:t>
                </a:r>
              </a:p>
              <a:p>
                <a:pPr algn="ctr"/>
                <a:r>
                  <a:rPr lang="en-US" altLang="zh-CN" sz="1100" dirty="0" smtClean="0"/>
                  <a:t>ITL:XID:UBA</a:t>
                </a:r>
                <a:endParaRPr lang="zh-CN" altLang="en-US" sz="1100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932040" y="2199057"/>
                <a:ext cx="1440160" cy="36584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/>
                  <a:t>数据块</a:t>
                </a:r>
                <a:endParaRPr lang="zh-CN" altLang="en-US" sz="140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876147" y="1844824"/>
                <a:ext cx="1440160" cy="35423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smtClean="0"/>
                  <a:t>Data block header</a:t>
                </a:r>
              </a:p>
              <a:p>
                <a:pPr algn="ctr"/>
                <a:r>
                  <a:rPr lang="en-US" altLang="zh-CN" sz="1100" dirty="0" smtClean="0"/>
                  <a:t>ITL:XID:UBA</a:t>
                </a:r>
                <a:endParaRPr lang="zh-CN" altLang="en-US" sz="11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876147" y="2199057"/>
                <a:ext cx="1440160" cy="36584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/>
                  <a:t>数据块</a:t>
                </a:r>
                <a:endParaRPr lang="zh-CN" altLang="en-US" sz="1400" dirty="0"/>
              </a:p>
            </p:txBody>
          </p:sp>
        </p:grpSp>
        <p:cxnSp>
          <p:nvCxnSpPr>
            <p:cNvPr id="6" name="肘形连接符 5"/>
            <p:cNvCxnSpPr/>
            <p:nvPr/>
          </p:nvCxnSpPr>
          <p:spPr>
            <a:xfrm rot="10800000">
              <a:off x="2972945" y="2086920"/>
              <a:ext cx="12700" cy="360040"/>
            </a:xfrm>
            <a:prstGeom prst="bentConnector3">
              <a:avLst>
                <a:gd name="adj1" fmla="val 166542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rot="10800000">
              <a:off x="4932040" y="2035997"/>
              <a:ext cx="12700" cy="36004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36"/>
            <p:cNvCxnSpPr/>
            <p:nvPr/>
          </p:nvCxnSpPr>
          <p:spPr>
            <a:xfrm rot="10800000">
              <a:off x="6869906" y="2021942"/>
              <a:ext cx="12700" cy="36004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078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深入剖析事务槽及</a:t>
            </a:r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多种提交方式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4713" y="620688"/>
            <a:ext cx="86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事务槽（</a:t>
            </a:r>
            <a:r>
              <a:rPr lang="en-US" altLang="zh-CN" dirty="0" smtClean="0"/>
              <a:t>ITL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、默认是</a:t>
            </a:r>
            <a:r>
              <a:rPr lang="en-US" altLang="zh-CN" dirty="0" smtClean="0"/>
              <a:t>1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、最大</a:t>
            </a:r>
            <a:r>
              <a:rPr lang="en-US" altLang="zh-CN" dirty="0" smtClean="0"/>
              <a:t>255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、事务槽争用</a:t>
            </a:r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499992" y="198884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多个事务同时修改一个数据块，会发生事务槽的争用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4460" y="3140968"/>
            <a:ext cx="537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为了避免事务槽的争用，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往往将事务平均分配到多个块的事务槽中，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则无法避免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" y="4038600"/>
            <a:ext cx="887635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1560" y="1844824"/>
            <a:ext cx="3456384" cy="2025516"/>
            <a:chOff x="611560" y="1844824"/>
            <a:chExt cx="3456384" cy="2025516"/>
          </a:xfrm>
        </p:grpSpPr>
        <p:sp>
          <p:nvSpPr>
            <p:cNvPr id="4" name="矩形 3"/>
            <p:cNvSpPr/>
            <p:nvPr/>
          </p:nvSpPr>
          <p:spPr>
            <a:xfrm>
              <a:off x="611560" y="1844824"/>
              <a:ext cx="2304256" cy="20162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31640" y="3501008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数据块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83568" y="1916832"/>
              <a:ext cx="2160240" cy="7920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99592" y="2060848"/>
              <a:ext cx="1800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99592" y="2235097"/>
              <a:ext cx="1800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99592" y="2420888"/>
              <a:ext cx="1800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9592" y="2564904"/>
              <a:ext cx="1800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699792" y="2060848"/>
              <a:ext cx="604668" cy="818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203848" y="1988840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事务槽</a:t>
              </a:r>
              <a:endParaRPr lang="zh-CN" altLang="en-US" sz="1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5576" y="2780928"/>
              <a:ext cx="2088232" cy="21602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55576" y="3032956"/>
              <a:ext cx="2088232" cy="21602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55576" y="3295092"/>
              <a:ext cx="2088232" cy="21602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cxnSp>
          <p:nvCxnSpPr>
            <p:cNvPr id="27" name="肘形连接符 26"/>
            <p:cNvCxnSpPr>
              <a:stCxn id="18" idx="1"/>
            </p:cNvCxnSpPr>
            <p:nvPr/>
          </p:nvCxnSpPr>
          <p:spPr>
            <a:xfrm rot="10800000" flipH="1">
              <a:off x="755576" y="2060848"/>
              <a:ext cx="144016" cy="828092"/>
            </a:xfrm>
            <a:prstGeom prst="bentConnector4">
              <a:avLst>
                <a:gd name="adj1" fmla="val -238098"/>
                <a:gd name="adj2" fmla="val 95807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21" idx="1"/>
            </p:cNvCxnSpPr>
            <p:nvPr/>
          </p:nvCxnSpPr>
          <p:spPr>
            <a:xfrm rot="10800000" flipH="1">
              <a:off x="755576" y="2060848"/>
              <a:ext cx="144016" cy="1080120"/>
            </a:xfrm>
            <a:prstGeom prst="bentConnector4">
              <a:avLst>
                <a:gd name="adj1" fmla="val -299149"/>
                <a:gd name="adj2" fmla="val 10139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120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深入剖析事务槽及</a:t>
            </a:r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多种提交方式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784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提交时，会修改数据块、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表空间信息，导致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一次提交要写很多信息，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推出快速提交功能，只写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表空间中信息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的提交步骤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清空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、事务槽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、锁标记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129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行级锁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005064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Select</a:t>
            </a:r>
            <a:r>
              <a:rPr lang="zh-CN" altLang="en-US" dirty="0" smtClean="0"/>
              <a:t>有时也会产生</a:t>
            </a:r>
            <a:r>
              <a:rPr lang="en-US" altLang="zh-CN" dirty="0" smtClean="0"/>
              <a:t>redo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查询某个块，发现某行有锁标记，查询事务槽本行是否提交</a:t>
            </a:r>
            <a:endParaRPr lang="en-US" altLang="zh-CN" dirty="0" smtClean="0"/>
          </a:p>
          <a:p>
            <a:r>
              <a:rPr lang="zh-CN" altLang="en-US" dirty="0" smtClean="0"/>
              <a:t>如果已提交但没清锁，则直接读取数据，同时清除锁</a:t>
            </a:r>
            <a:endParaRPr lang="en-US" altLang="zh-CN" dirty="0" smtClean="0"/>
          </a:p>
          <a:p>
            <a:r>
              <a:rPr lang="zh-CN" altLang="en-US" dirty="0" smtClean="0"/>
              <a:t>如果事务槽显示未提交，则通过</a:t>
            </a:r>
            <a:r>
              <a:rPr lang="en-US" altLang="zh-CN" dirty="0" err="1" smtClean="0"/>
              <a:t>xid</a:t>
            </a:r>
            <a:r>
              <a:rPr lang="zh-CN" altLang="en-US" dirty="0" smtClean="0"/>
              <a:t>读事务表中查看是否提交，如果事务表显示未提交，则此数据行正在被修改，则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找此块的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块，构成新的未修改的块（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块），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再读取此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408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 IMU</a:t>
            </a:r>
            <a:r>
              <a:rPr lang="zh-CN" altLang="en-US" sz="2400" b="1" dirty="0" smtClean="0"/>
              <a:t>及</a:t>
            </a:r>
            <a:r>
              <a:rPr lang="en-US" altLang="zh-CN" sz="2400" b="1" dirty="0" smtClean="0"/>
              <a:t>Redo Private Strands</a:t>
            </a:r>
            <a:r>
              <a:rPr lang="zh-CN" altLang="en-US" sz="2400" b="1" dirty="0" smtClean="0"/>
              <a:t>技术</a:t>
            </a:r>
            <a:endParaRPr lang="en-US" altLang="zh-CN" sz="2400" b="1" dirty="0" smtClean="0"/>
          </a:p>
        </p:txBody>
      </p:sp>
      <p:grpSp>
        <p:nvGrpSpPr>
          <p:cNvPr id="54" name="组合 53"/>
          <p:cNvGrpSpPr/>
          <p:nvPr/>
        </p:nvGrpSpPr>
        <p:grpSpPr>
          <a:xfrm>
            <a:off x="323528" y="1772816"/>
            <a:ext cx="8496944" cy="4905836"/>
            <a:chOff x="179512" y="1907540"/>
            <a:chExt cx="8496944" cy="4905836"/>
          </a:xfrm>
        </p:grpSpPr>
        <p:sp>
          <p:nvSpPr>
            <p:cNvPr id="3" name="矩形 2"/>
            <p:cNvSpPr/>
            <p:nvPr/>
          </p:nvSpPr>
          <p:spPr>
            <a:xfrm>
              <a:off x="2987824" y="1937737"/>
              <a:ext cx="1440160" cy="3542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Data block header</a:t>
              </a:r>
            </a:p>
            <a:p>
              <a:pPr algn="ctr"/>
              <a:r>
                <a:rPr lang="en-US" altLang="zh-CN" sz="1100" dirty="0" smtClean="0"/>
                <a:t>ITL:XID:UBA</a:t>
              </a:r>
              <a:endParaRPr lang="zh-CN" altLang="en-US" sz="11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876256" y="4818057"/>
              <a:ext cx="1440160" cy="5760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Undo block </a:t>
              </a:r>
            </a:p>
            <a:p>
              <a:pPr algn="ctr"/>
              <a:r>
                <a:rPr lang="en-US" altLang="zh-CN" sz="1100" dirty="0" smtClean="0"/>
                <a:t>Undo record@T1</a:t>
              </a:r>
              <a:endParaRPr lang="zh-CN" altLang="en-US" sz="11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4746049"/>
              <a:ext cx="1440160" cy="5760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undo segment header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39552" y="5322113"/>
              <a:ext cx="1440160" cy="5760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Transaction table</a:t>
              </a:r>
            </a:p>
            <a:p>
              <a:pPr algn="ctr"/>
              <a:r>
                <a:rPr lang="en-US" altLang="zh-CN" sz="1100" dirty="0" smtClean="0"/>
                <a:t>XID:UBA</a:t>
              </a:r>
            </a:p>
            <a:p>
              <a:pPr algn="ctr"/>
              <a:r>
                <a:rPr lang="en-US" altLang="zh-CN" sz="1100" dirty="0" smtClean="0"/>
                <a:t>XID:UBA</a:t>
              </a:r>
              <a:endParaRPr lang="zh-CN" alt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512" y="1907540"/>
              <a:ext cx="2088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ITL</a:t>
              </a:r>
              <a:r>
                <a:rPr lang="zh-CN" altLang="en-US" sz="1000" dirty="0" smtClean="0"/>
                <a:t>中</a:t>
              </a:r>
              <a:r>
                <a:rPr lang="en-US" altLang="zh-CN" sz="1000" dirty="0" smtClean="0"/>
                <a:t>XID</a:t>
              </a:r>
              <a:r>
                <a:rPr lang="zh-CN" altLang="en-US" sz="1000" dirty="0" smtClean="0"/>
                <a:t>指向</a:t>
              </a:r>
              <a:r>
                <a:rPr lang="en-US" altLang="zh-CN" sz="1000" dirty="0" smtClean="0"/>
                <a:t>undo segment header</a:t>
              </a:r>
              <a:endParaRPr lang="zh-CN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75044" y="4139788"/>
              <a:ext cx="2549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指向</a:t>
              </a:r>
              <a:r>
                <a:rPr lang="en-US" altLang="zh-CN" sz="1000" dirty="0" smtClean="0"/>
                <a:t>IMU buffer</a:t>
              </a:r>
              <a:r>
                <a:rPr lang="zh-CN" altLang="en-US" sz="1000" dirty="0" smtClean="0"/>
                <a:t>中事务回滚的开始位置</a:t>
              </a:r>
              <a:endParaRPr lang="zh-CN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0" y="6042193"/>
              <a:ext cx="51125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 smtClean="0"/>
                <a:t>Uba</a:t>
              </a:r>
              <a:r>
                <a:rPr lang="zh-CN" altLang="en-US" sz="1000" dirty="0" smtClean="0"/>
                <a:t>（</a:t>
              </a:r>
              <a:r>
                <a:rPr lang="en-US" altLang="zh-CN" sz="1000" dirty="0" smtClean="0"/>
                <a:t>undo block address</a:t>
              </a:r>
              <a:r>
                <a:rPr lang="zh-CN" altLang="en-US" sz="1000" dirty="0" smtClean="0"/>
                <a:t>）指向事务的最后一个操作，同时也是事务回滚的开始位置</a:t>
              </a:r>
              <a:endParaRPr lang="zh-CN" altLang="en-US" sz="1000" dirty="0"/>
            </a:p>
          </p:txBody>
        </p:sp>
        <p:cxnSp>
          <p:nvCxnSpPr>
            <p:cNvPr id="15" name="肘形连接符 14"/>
            <p:cNvCxnSpPr>
              <a:stCxn id="3" idx="1"/>
              <a:endCxn id="10" idx="0"/>
            </p:cNvCxnSpPr>
            <p:nvPr/>
          </p:nvCxnSpPr>
          <p:spPr>
            <a:xfrm rot="10800000" flipV="1">
              <a:off x="1259632" y="2114853"/>
              <a:ext cx="1728192" cy="2631195"/>
            </a:xfrm>
            <a:prstGeom prst="bentConnector2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11" idx="2"/>
              <a:endCxn id="6" idx="2"/>
            </p:cNvCxnSpPr>
            <p:nvPr/>
          </p:nvCxnSpPr>
          <p:spPr>
            <a:xfrm rot="5400000" flipH="1" flipV="1">
              <a:off x="4175956" y="2477797"/>
              <a:ext cx="504056" cy="6336704"/>
            </a:xfrm>
            <a:prstGeom prst="bentConnector3">
              <a:avLst>
                <a:gd name="adj1" fmla="val -74174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2987824" y="2291970"/>
              <a:ext cx="1440160" cy="365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数据块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932040" y="1937737"/>
              <a:ext cx="1440160" cy="3542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Data block header</a:t>
              </a:r>
            </a:p>
            <a:p>
              <a:pPr algn="ctr"/>
              <a:r>
                <a:rPr lang="en-US" altLang="zh-CN" sz="1100" dirty="0" smtClean="0"/>
                <a:t>ITL:XID:UBA</a:t>
              </a:r>
              <a:endParaRPr lang="zh-CN" altLang="en-US" sz="11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932040" y="2291970"/>
              <a:ext cx="1440160" cy="365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数据块</a:t>
              </a:r>
              <a:endParaRPr lang="zh-CN" altLang="en-US" sz="14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6876147" y="1937737"/>
              <a:ext cx="1440160" cy="3542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Data block header</a:t>
              </a:r>
            </a:p>
            <a:p>
              <a:pPr algn="ctr"/>
              <a:r>
                <a:rPr lang="en-US" altLang="zh-CN" sz="1100" dirty="0" smtClean="0"/>
                <a:t>ITL:XID:UBA</a:t>
              </a:r>
              <a:endParaRPr lang="zh-CN" altLang="en-US" sz="11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876147" y="2291970"/>
              <a:ext cx="1440160" cy="365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数据块</a:t>
              </a:r>
              <a:endParaRPr lang="zh-CN" altLang="en-US" sz="1400" dirty="0"/>
            </a:p>
          </p:txBody>
        </p:sp>
        <p:cxnSp>
          <p:nvCxnSpPr>
            <p:cNvPr id="24" name="肘形连接符 23"/>
            <p:cNvCxnSpPr/>
            <p:nvPr/>
          </p:nvCxnSpPr>
          <p:spPr>
            <a:xfrm rot="10800000">
              <a:off x="2972945" y="2179833"/>
              <a:ext cx="12700" cy="360040"/>
            </a:xfrm>
            <a:prstGeom prst="bentConnector3">
              <a:avLst>
                <a:gd name="adj1" fmla="val 1665425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rot="10800000">
              <a:off x="4932040" y="2128910"/>
              <a:ext cx="12700" cy="36004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/>
            <p:cNvCxnSpPr/>
            <p:nvPr/>
          </p:nvCxnSpPr>
          <p:spPr>
            <a:xfrm rot="10800000">
              <a:off x="6869906" y="2114855"/>
              <a:ext cx="12700" cy="36004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2979294" y="3063768"/>
              <a:ext cx="1440160" cy="5760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IMU node </a:t>
              </a:r>
            </a:p>
            <a:p>
              <a:pPr algn="ctr"/>
              <a:r>
                <a:rPr lang="en-US" altLang="zh-CN" sz="1100" dirty="0" smtClean="0"/>
                <a:t>Undo record@T1</a:t>
              </a:r>
              <a:endParaRPr lang="zh-CN" altLang="en-US" sz="11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65619" y="3075713"/>
              <a:ext cx="1440160" cy="5760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IMU node </a:t>
              </a:r>
            </a:p>
            <a:p>
              <a:pPr algn="ctr"/>
              <a:r>
                <a:rPr lang="en-US" altLang="zh-CN" sz="1100" dirty="0"/>
                <a:t>Undo </a:t>
              </a:r>
              <a:r>
                <a:rPr lang="en-US" altLang="zh-CN" sz="1100" dirty="0" smtClean="0"/>
                <a:t>record@T2</a:t>
              </a:r>
              <a:endParaRPr lang="zh-CN" altLang="en-US" sz="11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6882606" y="3063768"/>
              <a:ext cx="1440160" cy="5760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IMU node </a:t>
              </a:r>
            </a:p>
            <a:p>
              <a:pPr algn="ctr"/>
              <a:r>
                <a:rPr lang="en-US" altLang="zh-CN" sz="1100" dirty="0"/>
                <a:t>Undo record@T3</a:t>
              </a:r>
              <a:endParaRPr lang="zh-CN" altLang="en-US" sz="1100" dirty="0"/>
            </a:p>
          </p:txBody>
        </p:sp>
        <p:cxnSp>
          <p:nvCxnSpPr>
            <p:cNvPr id="33" name="直接箭头连接符 32"/>
            <p:cNvCxnSpPr>
              <a:stCxn id="31" idx="1"/>
              <a:endCxn id="30" idx="3"/>
            </p:cNvCxnSpPr>
            <p:nvPr/>
          </p:nvCxnSpPr>
          <p:spPr>
            <a:xfrm flipH="1">
              <a:off x="6405779" y="3351800"/>
              <a:ext cx="476827" cy="119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30" idx="1"/>
              <a:endCxn id="29" idx="3"/>
            </p:cNvCxnSpPr>
            <p:nvPr/>
          </p:nvCxnSpPr>
          <p:spPr>
            <a:xfrm flipH="1" flipV="1">
              <a:off x="4419454" y="3351800"/>
              <a:ext cx="546165" cy="119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843808" y="2873841"/>
              <a:ext cx="5688632" cy="108012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99992" y="3665929"/>
              <a:ext cx="2405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IMU buffer(shared pool)</a:t>
              </a:r>
              <a:endParaRPr lang="zh-CN" altLang="en-US" dirty="0"/>
            </a:p>
          </p:txBody>
        </p:sp>
        <p:cxnSp>
          <p:nvCxnSpPr>
            <p:cNvPr id="39" name="肘形连接符 38"/>
            <p:cNvCxnSpPr>
              <a:endCxn id="31" idx="2"/>
            </p:cNvCxnSpPr>
            <p:nvPr/>
          </p:nvCxnSpPr>
          <p:spPr>
            <a:xfrm>
              <a:off x="2985645" y="1937737"/>
              <a:ext cx="4617041" cy="1702095"/>
            </a:xfrm>
            <a:prstGeom prst="bentConnector4">
              <a:avLst>
                <a:gd name="adj1" fmla="val -9809"/>
                <a:gd name="adj2" fmla="val 142049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395536" y="4602033"/>
              <a:ext cx="8280920" cy="21602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19872" y="6444044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undo</a:t>
              </a:r>
              <a:r>
                <a:rPr lang="zh-CN" altLang="en-US" dirty="0" smtClean="0"/>
                <a:t>表空间</a:t>
              </a:r>
              <a:endParaRPr lang="zh-CN" alt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92087" y="548680"/>
            <a:ext cx="7791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BEGIN transaction</a:t>
            </a:r>
          </a:p>
          <a:p>
            <a:r>
              <a:rPr lang="en-US" altLang="zh-CN" sz="1400" dirty="0" smtClean="0"/>
              <a:t>T1: update table set column=‘value’ where id=1;</a:t>
            </a:r>
          </a:p>
          <a:p>
            <a:r>
              <a:rPr lang="en-US" altLang="zh-CN" sz="1400" dirty="0" smtClean="0"/>
              <a:t>T2: </a:t>
            </a:r>
            <a:r>
              <a:rPr lang="en-US" altLang="zh-CN" sz="1400" dirty="0"/>
              <a:t>update table set column=‘value’ where </a:t>
            </a:r>
            <a:r>
              <a:rPr lang="en-US" altLang="zh-CN" sz="1400" dirty="0" smtClean="0"/>
              <a:t>id=2;</a:t>
            </a:r>
            <a:endParaRPr lang="en-US" altLang="zh-CN" sz="1400" dirty="0"/>
          </a:p>
          <a:p>
            <a:r>
              <a:rPr lang="en-US" altLang="zh-CN" sz="1400" dirty="0" smtClean="0"/>
              <a:t>T3: </a:t>
            </a:r>
            <a:r>
              <a:rPr lang="en-US" altLang="zh-CN" sz="1400" dirty="0"/>
              <a:t>update table set column=‘value’ where </a:t>
            </a:r>
            <a:r>
              <a:rPr lang="en-US" altLang="zh-CN" sz="1400" dirty="0" smtClean="0"/>
              <a:t>id=3;</a:t>
            </a:r>
            <a:endParaRPr lang="en-US" altLang="zh-CN" sz="1400" dirty="0"/>
          </a:p>
          <a:p>
            <a:r>
              <a:rPr lang="en-US" altLang="zh-CN" sz="1400" dirty="0" smtClean="0"/>
              <a:t>Commit;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7138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 IMU</a:t>
            </a:r>
            <a:r>
              <a:rPr lang="zh-CN" altLang="en-US" sz="2400" b="1" dirty="0" smtClean="0"/>
              <a:t>及</a:t>
            </a:r>
            <a:r>
              <a:rPr lang="en-US" altLang="zh-CN" sz="2400" b="1" dirty="0" smtClean="0"/>
              <a:t>Redo Private Strands</a:t>
            </a:r>
            <a:r>
              <a:rPr lang="zh-CN" altLang="en-US" sz="2400" b="1" dirty="0" smtClean="0"/>
              <a:t>技术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8712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对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表空间得数据块和其他表空间的数据块是一样的，所以要使用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数据块时，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中的数据块有可能被写到数据文件中，物理</a:t>
            </a:r>
            <a:r>
              <a:rPr lang="en-US" altLang="zh-CN" dirty="0" smtClean="0"/>
              <a:t>IO</a:t>
            </a:r>
            <a:r>
              <a:rPr lang="zh-CN" altLang="en-US" dirty="0" smtClean="0"/>
              <a:t>读影响性能，因此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提出新的</a:t>
            </a:r>
            <a:r>
              <a:rPr lang="en-US" altLang="zh-CN" dirty="0" smtClean="0"/>
              <a:t>IMU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使不使用</a:t>
            </a:r>
            <a:r>
              <a:rPr lang="en-US" altLang="zh-CN" dirty="0" smtClean="0"/>
              <a:t>IMU</a:t>
            </a:r>
            <a:r>
              <a:rPr lang="zh-CN" altLang="en-US" dirty="0" smtClean="0"/>
              <a:t>，主要影响的是回滚块</a:t>
            </a:r>
            <a:endParaRPr lang="en-US" altLang="zh-CN" dirty="0" smtClean="0"/>
          </a:p>
          <a:p>
            <a:r>
              <a:rPr lang="zh-CN" altLang="en-US" dirty="0" smtClean="0"/>
              <a:t>以前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需要回滚块时，读取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表空间的回滚块，此回滚块可能在数据文件中，现在进行一个事务时，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在</a:t>
            </a:r>
            <a:r>
              <a:rPr lang="en-US" altLang="zh-CN" dirty="0" smtClean="0"/>
              <a:t>shared pool</a:t>
            </a:r>
            <a:r>
              <a:rPr lang="zh-CN" altLang="en-US" dirty="0" smtClean="0"/>
              <a:t>中分配一个</a:t>
            </a:r>
            <a:r>
              <a:rPr lang="en-US" altLang="zh-CN" dirty="0" smtClean="0"/>
              <a:t>IMU buffer</a:t>
            </a:r>
            <a:r>
              <a:rPr lang="zh-CN" altLang="en-US" dirty="0" smtClean="0"/>
              <a:t>，将所有的回滚信息写到</a:t>
            </a:r>
            <a:r>
              <a:rPr lang="en-US" altLang="zh-CN" dirty="0" smtClean="0"/>
              <a:t>IMU buffer</a:t>
            </a:r>
            <a:r>
              <a:rPr lang="zh-CN" altLang="en-US" dirty="0" smtClean="0"/>
              <a:t>中（不会写到数据文件中，</a:t>
            </a:r>
            <a:r>
              <a:rPr lang="en-US" altLang="zh-CN" dirty="0" smtClean="0"/>
              <a:t>IMU buffer</a:t>
            </a:r>
            <a:r>
              <a:rPr lang="zh-CN" altLang="en-US" dirty="0"/>
              <a:t>也</a:t>
            </a:r>
            <a:r>
              <a:rPr lang="zh-CN" altLang="en-US" dirty="0" smtClean="0"/>
              <a:t>会产生</a:t>
            </a:r>
            <a:r>
              <a:rPr lang="en-US" altLang="zh-CN" dirty="0" smtClean="0"/>
              <a:t>redo</a:t>
            </a:r>
            <a:r>
              <a:rPr lang="zh-CN" altLang="en-US" dirty="0" smtClean="0"/>
              <a:t>），此时，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要回滚块时，直接到</a:t>
            </a:r>
            <a:r>
              <a:rPr lang="en-US" altLang="zh-CN" dirty="0" smtClean="0"/>
              <a:t>shared pool</a:t>
            </a:r>
            <a:r>
              <a:rPr lang="zh-CN" altLang="en-US" dirty="0" smtClean="0"/>
              <a:t>中读</a:t>
            </a:r>
            <a:r>
              <a:rPr lang="en-US" altLang="zh-CN" dirty="0" smtClean="0"/>
              <a:t>IMU buffer</a:t>
            </a:r>
          </a:p>
          <a:p>
            <a:endParaRPr lang="en-US" altLang="zh-CN" dirty="0"/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是否启用</a:t>
            </a:r>
            <a:r>
              <a:rPr lang="en-US" altLang="zh-CN" dirty="0" smtClean="0"/>
              <a:t>IMU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v$sysstat</a:t>
            </a:r>
            <a:r>
              <a:rPr lang="en-US" altLang="zh-CN" dirty="0"/>
              <a:t> where name like '%IMU</a:t>
            </a:r>
            <a:r>
              <a:rPr lang="en-US" altLang="zh-CN" dirty="0" smtClean="0"/>
              <a:t>%';</a:t>
            </a:r>
          </a:p>
          <a:p>
            <a:endParaRPr lang="en-US" altLang="zh-CN" dirty="0"/>
          </a:p>
          <a:p>
            <a:r>
              <a:rPr lang="en-US" altLang="zh-CN" dirty="0" smtClean="0"/>
              <a:t>IMU</a:t>
            </a:r>
            <a:r>
              <a:rPr lang="zh-CN" altLang="en-US" dirty="0" smtClean="0"/>
              <a:t>在</a:t>
            </a:r>
            <a:r>
              <a:rPr lang="en-US" altLang="zh-CN" dirty="0" smtClean="0"/>
              <a:t>RAC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stream</a:t>
            </a:r>
            <a:r>
              <a:rPr lang="zh-CN" altLang="en-US" dirty="0" smtClean="0"/>
              <a:t>中是被禁用的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260648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进程结构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660232" y="548680"/>
            <a:ext cx="2304256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81047" y="980728"/>
            <a:ext cx="1944216" cy="18722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数据库实例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48264" y="3068960"/>
            <a:ext cx="1872208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数据库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1520" y="1340768"/>
            <a:ext cx="93610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67744" y="836712"/>
            <a:ext cx="1728192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WebServer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应用服务器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995936" y="1124744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91145" y="1412776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995936" y="1700808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995935" y="2060848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995936" y="2384884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95934" y="2708920"/>
            <a:ext cx="28851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2040" y="1232756"/>
            <a:ext cx="615553" cy="2304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/>
              <a:t>连接池</a:t>
            </a:r>
            <a:endParaRPr lang="zh-CN" altLang="en-US" sz="2800" b="1" dirty="0"/>
          </a:p>
        </p:txBody>
      </p:sp>
      <p:cxnSp>
        <p:nvCxnSpPr>
          <p:cNvPr id="20" name="直接连接符 19"/>
          <p:cNvCxnSpPr>
            <a:stCxn id="8" idx="3"/>
          </p:cNvCxnSpPr>
          <p:nvPr/>
        </p:nvCxnSpPr>
        <p:spPr>
          <a:xfrm>
            <a:off x="1187624" y="1952836"/>
            <a:ext cx="11521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64713" y="87015"/>
            <a:ext cx="627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 IMU</a:t>
            </a:r>
            <a:r>
              <a:rPr lang="zh-CN" altLang="en-US" sz="2400" b="1" dirty="0" smtClean="0"/>
              <a:t>及</a:t>
            </a:r>
            <a:r>
              <a:rPr lang="en-US" altLang="zh-CN" sz="2400" b="1" dirty="0" smtClean="0"/>
              <a:t>Redo Private Strands</a:t>
            </a:r>
            <a:r>
              <a:rPr lang="zh-CN" altLang="en-US" sz="2400" b="1" dirty="0" smtClean="0"/>
              <a:t>技术</a:t>
            </a:r>
            <a:endParaRPr lang="en-US" altLang="zh-CN" sz="2400" b="1" dirty="0" smtClean="0"/>
          </a:p>
        </p:txBody>
      </p:sp>
      <p:grpSp>
        <p:nvGrpSpPr>
          <p:cNvPr id="66" name="组合 65"/>
          <p:cNvGrpSpPr/>
          <p:nvPr/>
        </p:nvGrpSpPr>
        <p:grpSpPr>
          <a:xfrm>
            <a:off x="611560" y="620688"/>
            <a:ext cx="7492570" cy="4248472"/>
            <a:chOff x="247782" y="764704"/>
            <a:chExt cx="7492570" cy="4248472"/>
          </a:xfrm>
        </p:grpSpPr>
        <p:sp>
          <p:nvSpPr>
            <p:cNvPr id="2" name="矩形 1"/>
            <p:cNvSpPr/>
            <p:nvPr/>
          </p:nvSpPr>
          <p:spPr>
            <a:xfrm>
              <a:off x="3725396" y="980729"/>
              <a:ext cx="3672408" cy="140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725396" y="980728"/>
              <a:ext cx="1080120" cy="1398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805516" y="980728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335395" y="980728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844187" y="980728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356608" y="976772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64665" y="978750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810252" y="1453228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40131" y="1453228"/>
              <a:ext cx="504056" cy="4725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848923" y="1453228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61344" y="1449272"/>
              <a:ext cx="504056" cy="4725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860609" y="1451250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809699" y="1908363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39578" y="1908363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848370" y="1908363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360791" y="1904407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60056" y="1906385"/>
              <a:ext cx="504056" cy="47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797404" y="1190265"/>
              <a:ext cx="93610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97404" y="1449272"/>
              <a:ext cx="93610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801950" y="1690621"/>
              <a:ext cx="93610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801950" y="1962881"/>
              <a:ext cx="93610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01950" y="2186335"/>
              <a:ext cx="93610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57544" y="2466937"/>
              <a:ext cx="1392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Buffer cache</a:t>
              </a:r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997699" y="1614651"/>
              <a:ext cx="140678" cy="140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403648" y="976772"/>
              <a:ext cx="2016224" cy="1400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shared</a:t>
              </a:r>
            </a:p>
            <a:p>
              <a:pPr algn="ctr"/>
              <a:r>
                <a:rPr lang="en-US" altLang="zh-CN" dirty="0"/>
                <a:t>pool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915816" y="1183195"/>
              <a:ext cx="504056" cy="2203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IMU</a:t>
              </a:r>
              <a:endParaRPr lang="zh-CN" altLang="en-US" sz="11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15816" y="1386867"/>
              <a:ext cx="504056" cy="2203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915816" y="1614651"/>
              <a:ext cx="504056" cy="2203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619672" y="1293367"/>
              <a:ext cx="428310" cy="2203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 err="1" smtClean="0"/>
                <a:t>privat</a:t>
              </a:r>
              <a:endParaRPr lang="zh-CN" altLang="en-US" sz="7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619672" y="1497039"/>
              <a:ext cx="428310" cy="2203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619672" y="1724823"/>
              <a:ext cx="428310" cy="2203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03648" y="2651603"/>
              <a:ext cx="2016224" cy="56137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Log buffer</a:t>
              </a:r>
              <a:endParaRPr lang="zh-CN" altLang="en-US" dirty="0"/>
            </a:p>
          </p:txBody>
        </p:sp>
        <p:cxnSp>
          <p:nvCxnSpPr>
            <p:cNvPr id="38" name="直接箭头连接符 37"/>
            <p:cNvCxnSpPr>
              <a:stCxn id="28" idx="3"/>
            </p:cNvCxnSpPr>
            <p:nvPr/>
          </p:nvCxnSpPr>
          <p:spPr>
            <a:xfrm>
              <a:off x="3419872" y="1293368"/>
              <a:ext cx="2141728" cy="3834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1115616" y="764704"/>
              <a:ext cx="6624736" cy="27363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89922" y="3501008"/>
              <a:ext cx="1102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SGA</a:t>
              </a:r>
              <a:endParaRPr lang="zh-CN" altLang="en-US" dirty="0"/>
            </a:p>
          </p:txBody>
        </p:sp>
        <p:sp>
          <p:nvSpPr>
            <p:cNvPr id="44" name="流程图: 磁盘 43"/>
            <p:cNvSpPr/>
            <p:nvPr/>
          </p:nvSpPr>
          <p:spPr>
            <a:xfrm>
              <a:off x="1547664" y="3789040"/>
              <a:ext cx="1406317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log</a:t>
              </a:r>
              <a:endParaRPr lang="zh-CN" altLang="en-US" dirty="0"/>
            </a:p>
          </p:txBody>
        </p:sp>
        <p:sp>
          <p:nvSpPr>
            <p:cNvPr id="45" name="流程图: 磁盘 44"/>
            <p:cNvSpPr/>
            <p:nvPr/>
          </p:nvSpPr>
          <p:spPr>
            <a:xfrm>
              <a:off x="1547664" y="4437112"/>
              <a:ext cx="1406317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1519" y="1052736"/>
              <a:ext cx="1065321" cy="26607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server1</a:t>
              </a:r>
              <a:endParaRPr lang="zh-CN" altLang="en-US" sz="1400" dirty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247782" y="1410762"/>
              <a:ext cx="1065321" cy="26607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server2</a:t>
              </a:r>
              <a:endParaRPr lang="zh-CN" altLang="en-US" sz="1400" dirty="0"/>
            </a:p>
          </p:txBody>
        </p:sp>
        <p:sp>
          <p:nvSpPr>
            <p:cNvPr id="49" name="椭圆 48"/>
            <p:cNvSpPr/>
            <p:nvPr/>
          </p:nvSpPr>
          <p:spPr>
            <a:xfrm>
              <a:off x="273419" y="1775324"/>
              <a:ext cx="1065321" cy="26607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server3</a:t>
              </a:r>
              <a:endParaRPr lang="zh-CN" altLang="en-US" sz="1400" dirty="0"/>
            </a:p>
          </p:txBody>
        </p:sp>
        <p:cxnSp>
          <p:nvCxnSpPr>
            <p:cNvPr id="51" name="直接箭头连接符 50"/>
            <p:cNvCxnSpPr>
              <a:stCxn id="47" idx="6"/>
              <a:endCxn id="33" idx="1"/>
            </p:cNvCxnSpPr>
            <p:nvPr/>
          </p:nvCxnSpPr>
          <p:spPr>
            <a:xfrm>
              <a:off x="1316840" y="1185775"/>
              <a:ext cx="302832" cy="2177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48" idx="6"/>
              <a:endCxn id="34" idx="1"/>
            </p:cNvCxnSpPr>
            <p:nvPr/>
          </p:nvCxnSpPr>
          <p:spPr>
            <a:xfrm>
              <a:off x="1313103" y="1543801"/>
              <a:ext cx="306569" cy="634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49" idx="6"/>
              <a:endCxn id="35" idx="1"/>
            </p:cNvCxnSpPr>
            <p:nvPr/>
          </p:nvCxnSpPr>
          <p:spPr>
            <a:xfrm flipV="1">
              <a:off x="1338740" y="1834996"/>
              <a:ext cx="280932" cy="733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36" idx="2"/>
              <a:endCxn id="44" idx="1"/>
            </p:cNvCxnSpPr>
            <p:nvPr/>
          </p:nvCxnSpPr>
          <p:spPr>
            <a:xfrm flipH="1">
              <a:off x="2250823" y="3212976"/>
              <a:ext cx="160937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曲线连接符 59"/>
            <p:cNvCxnSpPr/>
            <p:nvPr/>
          </p:nvCxnSpPr>
          <p:spPr>
            <a:xfrm rot="16200000" flipH="1">
              <a:off x="941700" y="2751024"/>
              <a:ext cx="1826160" cy="24987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直接箭头连接符 68"/>
          <p:cNvCxnSpPr>
            <a:stCxn id="28" idx="1"/>
            <a:endCxn id="33" idx="3"/>
          </p:cNvCxnSpPr>
          <p:nvPr/>
        </p:nvCxnSpPr>
        <p:spPr>
          <a:xfrm flipH="1">
            <a:off x="2411760" y="1149352"/>
            <a:ext cx="867834" cy="1101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87510" y="980728"/>
            <a:ext cx="572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log</a:t>
            </a:r>
            <a:endParaRPr lang="zh-CN" alt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323528" y="5085184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IMU buffer</a:t>
            </a:r>
            <a:r>
              <a:rPr lang="zh-CN" altLang="en-US" dirty="0" smtClean="0"/>
              <a:t>中的数据最终由</a:t>
            </a:r>
            <a:r>
              <a:rPr lang="en-US" altLang="zh-CN" dirty="0" smtClean="0"/>
              <a:t>IMU</a:t>
            </a:r>
            <a:r>
              <a:rPr lang="zh-CN" altLang="en-US" dirty="0" smtClean="0"/>
              <a:t>写到</a:t>
            </a:r>
            <a:r>
              <a:rPr lang="en-US" altLang="zh-CN" dirty="0" smtClean="0"/>
              <a:t>buffer cache</a:t>
            </a:r>
            <a:r>
              <a:rPr lang="zh-CN" altLang="en-US" dirty="0" smtClean="0"/>
              <a:t>中，然后写到数据文件中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IMU</a:t>
            </a:r>
            <a:r>
              <a:rPr lang="zh-CN" altLang="en-US" dirty="0" smtClean="0"/>
              <a:t>技术的好处：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事务在获取</a:t>
            </a:r>
            <a:r>
              <a:rPr lang="en-US" altLang="zh-CN" dirty="0" smtClean="0">
                <a:solidFill>
                  <a:srgbClr val="FF0000"/>
                </a:solidFill>
              </a:rPr>
              <a:t>undo block</a:t>
            </a:r>
            <a:r>
              <a:rPr lang="zh-CN" altLang="en-US" dirty="0" smtClean="0">
                <a:solidFill>
                  <a:srgbClr val="FF0000"/>
                </a:solidFill>
              </a:rPr>
              <a:t>时速度变快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CN" dirty="0" smtClean="0">
                <a:solidFill>
                  <a:srgbClr val="FF0000"/>
                </a:solidFill>
              </a:rPr>
              <a:t>CR</a:t>
            </a:r>
            <a:r>
              <a:rPr lang="zh-CN" altLang="en-US" dirty="0" smtClean="0">
                <a:solidFill>
                  <a:srgbClr val="FF0000"/>
                </a:solidFill>
              </a:rPr>
              <a:t>读时速度变快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223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887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读</a:t>
            </a:r>
            <a:r>
              <a:rPr lang="zh-CN" altLang="en-US" sz="2400" b="1" dirty="0" smtClean="0"/>
              <a:t>一致性（</a:t>
            </a:r>
            <a:r>
              <a:rPr lang="en-US" altLang="zh-CN" sz="2400" b="1" dirty="0" smtClean="0"/>
              <a:t>ORA-01555</a:t>
            </a:r>
            <a:r>
              <a:rPr lang="zh-CN" altLang="en-US" sz="2400" b="1" dirty="0" smtClean="0"/>
              <a:t>错误机制分析）及</a:t>
            </a:r>
            <a:r>
              <a:rPr lang="en-US" altLang="zh-CN" sz="2400" b="1" dirty="0" smtClean="0"/>
              <a:t>undo</a:t>
            </a:r>
            <a:r>
              <a:rPr lang="zh-CN" altLang="en-US" sz="2400" b="1" dirty="0" smtClean="0"/>
              <a:t>表空间大小设置</a:t>
            </a:r>
            <a:endParaRPr lang="en-US" altLang="zh-CN" sz="2400" b="1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395536" y="1174769"/>
            <a:ext cx="4176464" cy="3622383"/>
            <a:chOff x="539552" y="1814627"/>
            <a:chExt cx="4176464" cy="3622383"/>
          </a:xfrm>
        </p:grpSpPr>
        <p:sp>
          <p:nvSpPr>
            <p:cNvPr id="5" name="矩形 4"/>
            <p:cNvSpPr/>
            <p:nvPr/>
          </p:nvSpPr>
          <p:spPr>
            <a:xfrm>
              <a:off x="2987824" y="1844824"/>
              <a:ext cx="1440160" cy="3542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Data block header</a:t>
              </a:r>
            </a:p>
            <a:p>
              <a:pPr algn="ctr"/>
              <a:r>
                <a:rPr lang="en-US" altLang="zh-CN" sz="1100" dirty="0" smtClean="0"/>
                <a:t>ITL:XID:UBA</a:t>
              </a:r>
              <a:r>
                <a:rPr lang="zh-CN" altLang="en-US" sz="1100" b="1" dirty="0" smtClean="0">
                  <a:solidFill>
                    <a:schemeClr val="tx1"/>
                  </a:solidFill>
                </a:rPr>
                <a:t>事务槽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987824" y="3248980"/>
              <a:ext cx="1440160" cy="5760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Undo block </a:t>
              </a:r>
              <a:r>
                <a:rPr lang="zh-CN" altLang="en-US" sz="1100" b="1" dirty="0" smtClean="0">
                  <a:solidFill>
                    <a:schemeClr val="tx1"/>
                  </a:solidFill>
                </a:rPr>
                <a:t>回滚块</a:t>
              </a:r>
              <a:endParaRPr lang="en-US" altLang="zh-CN" sz="11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100" dirty="0" smtClean="0"/>
                <a:t>Undo record@T1</a:t>
              </a:r>
              <a:endParaRPr lang="zh-CN" altLang="en-US" sz="1100" dirty="0"/>
            </a:p>
          </p:txBody>
        </p:sp>
        <p:cxnSp>
          <p:nvCxnSpPr>
            <p:cNvPr id="9" name="直接箭头连接符 8"/>
            <p:cNvCxnSpPr>
              <a:stCxn id="5" idx="2"/>
              <a:endCxn id="6" idx="0"/>
            </p:cNvCxnSpPr>
            <p:nvPr/>
          </p:nvCxnSpPr>
          <p:spPr>
            <a:xfrm>
              <a:off x="3707904" y="2199057"/>
              <a:ext cx="0" cy="10499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539552" y="3140968"/>
              <a:ext cx="1440160" cy="5760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undo segment header</a:t>
              </a:r>
              <a:endParaRPr lang="en-US" altLang="zh-CN" sz="1100" dirty="0"/>
            </a:p>
            <a:p>
              <a:pPr algn="ctr"/>
              <a:r>
                <a:rPr lang="zh-CN" altLang="en-US" sz="1100" b="1" dirty="0" smtClean="0">
                  <a:solidFill>
                    <a:schemeClr val="tx1"/>
                  </a:solidFill>
                </a:rPr>
                <a:t>事务表</a:t>
              </a:r>
              <a:endParaRPr lang="en-US" altLang="zh-CN" sz="11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9552" y="3717032"/>
              <a:ext cx="1440160" cy="5760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Transaction table</a:t>
              </a:r>
            </a:p>
            <a:p>
              <a:pPr algn="ctr"/>
              <a:r>
                <a:rPr lang="en-US" altLang="zh-CN" sz="1100" dirty="0" smtClean="0"/>
                <a:t>XID:UBA</a:t>
              </a:r>
            </a:p>
            <a:p>
              <a:pPr algn="ctr"/>
              <a:r>
                <a:rPr lang="en-US" altLang="zh-CN" sz="1100" dirty="0" smtClean="0"/>
                <a:t>XID:UBA</a:t>
              </a:r>
              <a:endParaRPr lang="zh-CN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52" y="1814627"/>
              <a:ext cx="2088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ITL</a:t>
              </a:r>
              <a:r>
                <a:rPr lang="zh-CN" altLang="en-US" sz="1000" dirty="0" smtClean="0"/>
                <a:t>中</a:t>
              </a:r>
              <a:r>
                <a:rPr lang="en-US" altLang="zh-CN" sz="1000" dirty="0" smtClean="0"/>
                <a:t>XID</a:t>
              </a:r>
              <a:r>
                <a:rPr lang="zh-CN" altLang="en-US" sz="1000" dirty="0" smtClean="0"/>
                <a:t>指向</a:t>
              </a:r>
              <a:r>
                <a:rPr lang="en-US" altLang="zh-CN" sz="1000" dirty="0" smtClean="0"/>
                <a:t>undo segment header</a:t>
              </a:r>
              <a:endParaRPr lang="zh-CN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2672916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ITL</a:t>
              </a:r>
              <a:r>
                <a:rPr lang="zh-CN" altLang="en-US" sz="1000" dirty="0" smtClean="0"/>
                <a:t>中</a:t>
              </a:r>
              <a:r>
                <a:rPr lang="en-US" altLang="zh-CN" sz="1000" dirty="0"/>
                <a:t>UBA</a:t>
              </a:r>
              <a:r>
                <a:rPr lang="zh-CN" altLang="en-US" sz="1000" dirty="0" smtClean="0"/>
                <a:t>指向</a:t>
              </a:r>
              <a:r>
                <a:rPr lang="en-US" altLang="zh-CN" sz="1000" dirty="0" smtClean="0"/>
                <a:t>data block</a:t>
              </a:r>
              <a:r>
                <a:rPr lang="zh-CN" altLang="en-US" sz="1000" dirty="0" smtClean="0"/>
                <a:t>的最后一个</a:t>
              </a:r>
              <a:r>
                <a:rPr lang="en-US" altLang="zh-CN" sz="1000" dirty="0" smtClean="0"/>
                <a:t>undo block</a:t>
              </a:r>
              <a:r>
                <a:rPr lang="zh-CN" altLang="en-US" sz="1000" dirty="0" smtClean="0"/>
                <a:t>地址</a:t>
              </a:r>
              <a:endParaRPr lang="zh-CN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1453" y="5036900"/>
              <a:ext cx="3132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err="1" smtClean="0"/>
                <a:t>Uba</a:t>
              </a:r>
              <a:r>
                <a:rPr lang="zh-CN" altLang="en-US" sz="1000" dirty="0" smtClean="0"/>
                <a:t>（</a:t>
              </a:r>
              <a:r>
                <a:rPr lang="en-US" altLang="zh-CN" sz="1000" dirty="0" smtClean="0"/>
                <a:t>undo block address</a:t>
              </a:r>
              <a:r>
                <a:rPr lang="zh-CN" altLang="en-US" sz="1000" dirty="0" smtClean="0"/>
                <a:t>）指向事务的最后一个操作，同时也是事务回滚的开始位置</a:t>
              </a:r>
              <a:endParaRPr lang="zh-CN" altLang="en-US" sz="1000" dirty="0"/>
            </a:p>
          </p:txBody>
        </p:sp>
        <p:cxnSp>
          <p:nvCxnSpPr>
            <p:cNvPr id="17" name="肘形连接符 16"/>
            <p:cNvCxnSpPr>
              <a:stCxn id="5" idx="1"/>
              <a:endCxn id="12" idx="0"/>
            </p:cNvCxnSpPr>
            <p:nvPr/>
          </p:nvCxnSpPr>
          <p:spPr>
            <a:xfrm rot="10800000" flipV="1">
              <a:off x="1259632" y="2021940"/>
              <a:ext cx="1728192" cy="1119027"/>
            </a:xfrm>
            <a:prstGeom prst="bentConnector2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3" idx="2"/>
              <a:endCxn id="6" idx="2"/>
            </p:cNvCxnSpPr>
            <p:nvPr/>
          </p:nvCxnSpPr>
          <p:spPr>
            <a:xfrm rot="5400000" flipH="1" flipV="1">
              <a:off x="2249742" y="2834934"/>
              <a:ext cx="468052" cy="2448272"/>
            </a:xfrm>
            <a:prstGeom prst="bentConnector3">
              <a:avLst>
                <a:gd name="adj1" fmla="val -160216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987824" y="2199057"/>
              <a:ext cx="1440160" cy="365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数据</a:t>
              </a:r>
              <a:r>
                <a:rPr lang="zh-CN" altLang="en-US" sz="1400" dirty="0" smtClean="0"/>
                <a:t>块（</a:t>
              </a:r>
              <a:r>
                <a:rPr lang="zh-CN" altLang="en-US" sz="1400" b="1" dirty="0" smtClean="0">
                  <a:solidFill>
                    <a:schemeClr val="tx1"/>
                  </a:solidFill>
                </a:rPr>
                <a:t>行锁</a:t>
              </a:r>
              <a:r>
                <a:rPr lang="zh-CN" altLang="en-US" sz="1400" dirty="0" smtClean="0"/>
                <a:t>）</a:t>
              </a:r>
              <a:endParaRPr lang="zh-CN" altLang="en-US" sz="1400" dirty="0"/>
            </a:p>
          </p:txBody>
        </p:sp>
      </p:grpSp>
      <p:cxnSp>
        <p:nvCxnSpPr>
          <p:cNvPr id="26" name="肘形连接符 25"/>
          <p:cNvCxnSpPr/>
          <p:nvPr/>
        </p:nvCxnSpPr>
        <p:spPr>
          <a:xfrm rot="10800000">
            <a:off x="2843808" y="1439580"/>
            <a:ext cx="12700" cy="360040"/>
          </a:xfrm>
          <a:prstGeom prst="bentConnector3">
            <a:avLst>
              <a:gd name="adj1" fmla="val 173271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60032" y="1184513"/>
            <a:ext cx="4032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当</a:t>
            </a:r>
            <a:r>
              <a:rPr lang="en-US" altLang="zh-CN" sz="1600" dirty="0" smtClean="0"/>
              <a:t>Oracle</a:t>
            </a:r>
            <a:r>
              <a:rPr lang="zh-CN" altLang="en-US" sz="1600" dirty="0" smtClean="0"/>
              <a:t>读取数据块时，根据行锁到事务槽中数据被修改未提交，则构造</a:t>
            </a:r>
            <a:r>
              <a:rPr lang="en-US" altLang="zh-CN" sz="1600" dirty="0" smtClean="0"/>
              <a:t>CR</a:t>
            </a:r>
            <a:r>
              <a:rPr lang="zh-CN" altLang="en-US" sz="1600" dirty="0" smtClean="0"/>
              <a:t>块，再根据</a:t>
            </a:r>
            <a:r>
              <a:rPr lang="en-US" altLang="zh-CN" sz="1600" dirty="0" smtClean="0"/>
              <a:t>undo</a:t>
            </a:r>
            <a:r>
              <a:rPr lang="zh-CN" altLang="en-US" sz="1600" dirty="0" smtClean="0"/>
              <a:t>块写回修改前的数据到</a:t>
            </a:r>
            <a:r>
              <a:rPr lang="en-US" altLang="zh-CN" sz="1600" dirty="0" smtClean="0"/>
              <a:t>CR</a:t>
            </a:r>
            <a:r>
              <a:rPr lang="zh-CN" altLang="en-US" sz="1600" dirty="0" smtClean="0"/>
              <a:t>块中，避免脏读</a:t>
            </a:r>
            <a:endParaRPr lang="zh-CN" altLang="en-US" sz="1600" dirty="0"/>
          </a:p>
        </p:txBody>
      </p:sp>
      <p:cxnSp>
        <p:nvCxnSpPr>
          <p:cNvPr id="39" name="直接箭头连接符 38"/>
          <p:cNvCxnSpPr>
            <a:stCxn id="21" idx="3"/>
          </p:cNvCxnSpPr>
          <p:nvPr/>
        </p:nvCxnSpPr>
        <p:spPr>
          <a:xfrm>
            <a:off x="4283968" y="1742123"/>
            <a:ext cx="1584176" cy="866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6" idx="3"/>
          </p:cNvCxnSpPr>
          <p:nvPr/>
        </p:nvCxnSpPr>
        <p:spPr>
          <a:xfrm flipV="1">
            <a:off x="4283968" y="2843537"/>
            <a:ext cx="1584176" cy="53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156176" y="2420888"/>
            <a:ext cx="1440160" cy="1248747"/>
            <a:chOff x="6156176" y="2420888"/>
            <a:chExt cx="1440160" cy="1248747"/>
          </a:xfrm>
        </p:grpSpPr>
        <p:sp>
          <p:nvSpPr>
            <p:cNvPr id="37" name="TextBox 36"/>
            <p:cNvSpPr txBox="1"/>
            <p:nvPr/>
          </p:nvSpPr>
          <p:spPr>
            <a:xfrm>
              <a:off x="6534218" y="3290098"/>
              <a:ext cx="684076" cy="379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CR</a:t>
              </a:r>
              <a:r>
                <a:rPr lang="zh-CN" altLang="en-US" dirty="0" smtClean="0"/>
                <a:t>块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156176" y="2420888"/>
              <a:ext cx="1440160" cy="35423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Data block header</a:t>
              </a:r>
            </a:p>
            <a:p>
              <a:pPr algn="ctr"/>
              <a:r>
                <a:rPr lang="en-US" altLang="zh-CN" sz="1100" dirty="0" smtClean="0"/>
                <a:t>ITL:XID:UBA</a:t>
              </a:r>
              <a:r>
                <a:rPr lang="zh-CN" altLang="en-US" sz="1100" b="1" dirty="0" smtClean="0">
                  <a:solidFill>
                    <a:schemeClr val="tx1"/>
                  </a:solidFill>
                </a:rPr>
                <a:t>事务槽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156176" y="2775121"/>
              <a:ext cx="1440160" cy="365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数据</a:t>
              </a:r>
              <a:r>
                <a:rPr lang="zh-CN" altLang="en-US" sz="1400" dirty="0" smtClean="0"/>
                <a:t>块（</a:t>
              </a:r>
              <a:r>
                <a:rPr lang="zh-CN" altLang="en-US" sz="1400" b="1" dirty="0" smtClean="0">
                  <a:solidFill>
                    <a:schemeClr val="tx1"/>
                  </a:solidFill>
                </a:rPr>
                <a:t>行锁</a:t>
              </a:r>
              <a:r>
                <a:rPr lang="zh-CN" altLang="en-US" sz="1400" dirty="0" smtClean="0"/>
                <a:t>）</a:t>
              </a:r>
              <a:endParaRPr lang="zh-CN" altLang="en-US" sz="1400" dirty="0"/>
            </a:p>
          </p:txBody>
        </p:sp>
        <p:cxnSp>
          <p:nvCxnSpPr>
            <p:cNvPr id="44" name="肘形连接符 43"/>
            <p:cNvCxnSpPr/>
            <p:nvPr/>
          </p:nvCxnSpPr>
          <p:spPr>
            <a:xfrm rot="10800000">
              <a:off x="6156176" y="2564904"/>
              <a:ext cx="12700" cy="360040"/>
            </a:xfrm>
            <a:prstGeom prst="bentConnector3">
              <a:avLst>
                <a:gd name="adj1" fmla="val 173271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555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887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读</a:t>
            </a:r>
            <a:r>
              <a:rPr lang="zh-CN" altLang="en-US" sz="2400" b="1" dirty="0" smtClean="0"/>
              <a:t>一致性（</a:t>
            </a:r>
            <a:r>
              <a:rPr lang="en-US" altLang="zh-CN" sz="2400" b="1" dirty="0" smtClean="0"/>
              <a:t>ORA-01555</a:t>
            </a:r>
            <a:r>
              <a:rPr lang="zh-CN" altLang="en-US" sz="2400" b="1" dirty="0" smtClean="0"/>
              <a:t>错误机制分析）及</a:t>
            </a:r>
            <a:r>
              <a:rPr lang="en-US" altLang="zh-CN" sz="2400" b="1" dirty="0" smtClean="0"/>
              <a:t>undo</a:t>
            </a:r>
            <a:r>
              <a:rPr lang="zh-CN" altLang="en-US" sz="2400" b="1" dirty="0" smtClean="0"/>
              <a:t>表空间大小设置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12" y="764704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案例：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8:50</a:t>
            </a:r>
            <a:r>
              <a:rPr lang="zh-CN" altLang="en-US" dirty="0" smtClean="0"/>
              <a:t>读取具有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行的数据</a:t>
            </a:r>
            <a:endParaRPr lang="en-US" altLang="zh-CN" dirty="0" smtClean="0"/>
          </a:p>
          <a:p>
            <a:r>
              <a:rPr lang="en-US" altLang="zh-CN" dirty="0" smtClean="0"/>
              <a:t>8:55</a:t>
            </a:r>
            <a:r>
              <a:rPr lang="zh-CN" altLang="en-US" dirty="0" smtClean="0"/>
              <a:t>时删除此表最后一行数据</a:t>
            </a:r>
            <a:endParaRPr lang="en-US" altLang="zh-CN" dirty="0" smtClean="0"/>
          </a:p>
          <a:p>
            <a:r>
              <a:rPr lang="en-US" altLang="zh-CN" dirty="0" smtClean="0"/>
              <a:t>9:00</a:t>
            </a:r>
            <a:r>
              <a:rPr lang="zh-CN" altLang="en-US" dirty="0" smtClean="0"/>
              <a:t>时回复了读取的数据</a:t>
            </a:r>
            <a:endParaRPr lang="en-US" altLang="zh-CN" dirty="0" smtClean="0"/>
          </a:p>
          <a:p>
            <a:r>
              <a:rPr lang="zh-CN" altLang="en-US" dirty="0" smtClean="0"/>
              <a:t>问：此时能读到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行的数据还是</a:t>
            </a:r>
            <a:r>
              <a:rPr lang="en-US" altLang="zh-CN" dirty="0" smtClean="0"/>
              <a:t>9999</a:t>
            </a:r>
            <a:r>
              <a:rPr lang="zh-CN" altLang="en-US" dirty="0" smtClean="0"/>
              <a:t>行数据吗？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2420888"/>
            <a:ext cx="8856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读取数据表时会生成此时刻的数据快照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8:50</a:t>
            </a:r>
            <a:r>
              <a:rPr lang="zh-CN" altLang="en-US" dirty="0" smtClean="0"/>
              <a:t>记录此时的系统</a:t>
            </a:r>
            <a:r>
              <a:rPr lang="en-US" altLang="zh-CN" dirty="0" smtClean="0"/>
              <a:t>SCN</a:t>
            </a:r>
            <a:r>
              <a:rPr lang="zh-CN" altLang="en-US" dirty="0" smtClean="0"/>
              <a:t>（</a:t>
            </a:r>
            <a:r>
              <a:rPr lang="en-US" altLang="zh-CN" dirty="0"/>
              <a:t>SCN</a:t>
            </a:r>
            <a:r>
              <a:rPr lang="en-US" altLang="zh-CN" dirty="0" smtClean="0"/>
              <a:t>850</a:t>
            </a:r>
            <a:r>
              <a:rPr lang="zh-CN" altLang="en-US" dirty="0" smtClean="0"/>
              <a:t>），读取数据时，要保证数据块的事务槽的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要小于等于</a:t>
            </a:r>
            <a:r>
              <a:rPr lang="en-US" altLang="zh-CN" dirty="0" smtClean="0"/>
              <a:t>SCN850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）事务所进行的所有动作都产生</a:t>
            </a:r>
            <a:r>
              <a:rPr lang="en-US" altLang="zh-CN" dirty="0" smtClean="0"/>
              <a:t>redo</a:t>
            </a:r>
            <a:r>
              <a:rPr lang="zh-CN" altLang="en-US" dirty="0" smtClean="0"/>
              <a:t>（事务表修改、事务槽修改、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块使用）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）对数据块的所有修改都产生</a:t>
            </a:r>
            <a:r>
              <a:rPr lang="en-US" altLang="zh-CN" dirty="0" smtClean="0"/>
              <a:t>undo</a:t>
            </a:r>
          </a:p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块失效，就会发生</a:t>
            </a:r>
            <a:r>
              <a:rPr lang="en-US" altLang="zh-CN" dirty="0" smtClean="0"/>
              <a:t>ORA-01555</a:t>
            </a:r>
            <a:r>
              <a:rPr lang="zh-CN" altLang="en-US" dirty="0" smtClean="0"/>
              <a:t>错误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查询时间过长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数据量变化过大，导致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表空间一直被写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588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64713" y="87015"/>
            <a:ext cx="887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读</a:t>
            </a:r>
            <a:r>
              <a:rPr lang="zh-CN" altLang="en-US" sz="2400" b="1" dirty="0" smtClean="0"/>
              <a:t>一致性（</a:t>
            </a:r>
            <a:r>
              <a:rPr lang="en-US" altLang="zh-CN" sz="2400" b="1" dirty="0" smtClean="0"/>
              <a:t>ORA-01555</a:t>
            </a:r>
            <a:r>
              <a:rPr lang="zh-CN" altLang="en-US" sz="2400" b="1" dirty="0" smtClean="0"/>
              <a:t>错误机制分析）及</a:t>
            </a:r>
            <a:r>
              <a:rPr lang="en-US" altLang="zh-CN" sz="2400" b="1" dirty="0" smtClean="0"/>
              <a:t>undo</a:t>
            </a:r>
            <a:r>
              <a:rPr lang="zh-CN" altLang="en-US" sz="2400" b="1" dirty="0" smtClean="0"/>
              <a:t>表空间大小设置</a:t>
            </a:r>
            <a:endParaRPr lang="en-US" altLang="zh-CN" sz="24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164713" y="663078"/>
            <a:ext cx="195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6">
                    <a:lumMod val="50000"/>
                  </a:schemeClr>
                </a:solidFill>
              </a:rPr>
              <a:t>8:40</a:t>
            </a:r>
            <a:r>
              <a:rPr lang="zh-CN" altLang="en-US" sz="1400" b="1" dirty="0" smtClean="0">
                <a:solidFill>
                  <a:schemeClr val="accent6">
                    <a:lumMod val="50000"/>
                  </a:schemeClr>
                </a:solidFill>
              </a:rPr>
              <a:t>修改提交</a:t>
            </a:r>
            <a:endParaRPr lang="en-US" altLang="zh-CN" sz="1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CN" sz="1400" b="1" dirty="0">
                <a:solidFill>
                  <a:schemeClr val="accent1"/>
                </a:solidFill>
              </a:rPr>
              <a:t>8:50</a:t>
            </a:r>
            <a:r>
              <a:rPr lang="zh-CN" altLang="en-US" sz="1400" b="1" dirty="0" smtClean="0">
                <a:solidFill>
                  <a:schemeClr val="accent1"/>
                </a:solidFill>
              </a:rPr>
              <a:t>修改提交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en-US" altLang="zh-CN" sz="1400" b="1" dirty="0" smtClean="0"/>
              <a:t>8:55</a:t>
            </a:r>
            <a:r>
              <a:rPr lang="zh-CN" altLang="en-US" sz="1400" b="1" dirty="0" smtClean="0"/>
              <a:t>修改提交</a:t>
            </a:r>
            <a:endParaRPr lang="zh-CN" altLang="en-US" sz="1400" b="1" dirty="0"/>
          </a:p>
        </p:txBody>
      </p:sp>
      <p:grpSp>
        <p:nvGrpSpPr>
          <p:cNvPr id="78" name="组合 77"/>
          <p:cNvGrpSpPr/>
          <p:nvPr/>
        </p:nvGrpSpPr>
        <p:grpSpPr>
          <a:xfrm>
            <a:off x="323528" y="1547500"/>
            <a:ext cx="8568952" cy="2920970"/>
            <a:chOff x="251520" y="1547500"/>
            <a:chExt cx="8568952" cy="2920970"/>
          </a:xfrm>
        </p:grpSpPr>
        <p:sp>
          <p:nvSpPr>
            <p:cNvPr id="32" name="矩形 31"/>
            <p:cNvSpPr/>
            <p:nvPr/>
          </p:nvSpPr>
          <p:spPr>
            <a:xfrm>
              <a:off x="1979713" y="1884716"/>
              <a:ext cx="1294569" cy="2846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 smtClean="0"/>
                <a:t>Data block header</a:t>
              </a:r>
            </a:p>
            <a:p>
              <a:pPr algn="ctr"/>
              <a:r>
                <a:rPr lang="en-US" altLang="zh-CN" sz="700" dirty="0" smtClean="0"/>
                <a:t>ITL:XID:UBA</a:t>
              </a:r>
              <a:r>
                <a:rPr lang="zh-CN" altLang="en-US" sz="700" b="1" dirty="0" smtClean="0">
                  <a:solidFill>
                    <a:schemeClr val="tx1"/>
                  </a:solidFill>
                </a:rPr>
                <a:t>事务槽</a:t>
              </a:r>
              <a:endParaRPr lang="zh-CN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79713" y="3012871"/>
              <a:ext cx="1294569" cy="4628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/>
                <a:t>Undo block </a:t>
              </a:r>
              <a:r>
                <a:rPr lang="zh-CN" altLang="en-US" sz="800" b="1" dirty="0" smtClean="0">
                  <a:solidFill>
                    <a:schemeClr val="tx1"/>
                  </a:solidFill>
                </a:rPr>
                <a:t>回滚块</a:t>
              </a:r>
              <a:endParaRPr lang="en-US" altLang="zh-CN" sz="8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800" dirty="0" smtClean="0"/>
                <a:t>Undo record@T1</a:t>
              </a:r>
              <a:endParaRPr lang="zh-CN" altLang="en-US" sz="8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1520" y="2926090"/>
              <a:ext cx="1294569" cy="4628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/>
                <a:t>undo segment header</a:t>
              </a:r>
              <a:endParaRPr lang="en-US" altLang="zh-CN" sz="900" dirty="0"/>
            </a:p>
            <a:p>
              <a:pPr algn="ctr"/>
              <a:r>
                <a:rPr lang="zh-CN" altLang="en-US" sz="900" b="1" dirty="0" smtClean="0">
                  <a:solidFill>
                    <a:schemeClr val="tx1"/>
                  </a:solidFill>
                </a:rPr>
                <a:t>事务表</a:t>
              </a:r>
              <a:endParaRPr lang="en-US" altLang="zh-CN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1520" y="3388923"/>
              <a:ext cx="1294569" cy="4628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/>
                <a:t>Transaction table</a:t>
              </a:r>
            </a:p>
            <a:p>
              <a:pPr algn="ctr"/>
              <a:r>
                <a:rPr lang="en-US" altLang="zh-CN" sz="900" dirty="0" smtClean="0"/>
                <a:t>XID:UBA</a:t>
              </a:r>
            </a:p>
            <a:p>
              <a:pPr algn="ctr"/>
              <a:r>
                <a:rPr lang="en-US" altLang="zh-CN" sz="900" dirty="0" smtClean="0"/>
                <a:t>XID:UBA</a:t>
              </a:r>
              <a:endParaRPr lang="zh-CN" altLang="en-US" sz="900" dirty="0"/>
            </a:p>
          </p:txBody>
        </p:sp>
        <p:cxnSp>
          <p:nvCxnSpPr>
            <p:cNvPr id="41" name="肘形连接符 40"/>
            <p:cNvCxnSpPr>
              <a:stCxn id="36" idx="2"/>
              <a:endCxn id="33" idx="2"/>
            </p:cNvCxnSpPr>
            <p:nvPr/>
          </p:nvCxnSpPr>
          <p:spPr>
            <a:xfrm rot="5400000" flipH="1" flipV="1">
              <a:off x="1574875" y="2799633"/>
              <a:ext cx="376052" cy="1728193"/>
            </a:xfrm>
            <a:prstGeom prst="bentConnector3">
              <a:avLst>
                <a:gd name="adj1" fmla="val -60789"/>
              </a:avLst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1979713" y="2169321"/>
              <a:ext cx="1294569" cy="2939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/>
                <a:t>数据</a:t>
              </a:r>
              <a:r>
                <a:rPr lang="zh-CN" altLang="en-US" sz="900" dirty="0" smtClean="0"/>
                <a:t>块（</a:t>
              </a:r>
              <a:r>
                <a:rPr lang="zh-CN" altLang="en-US" sz="900" b="1" dirty="0" smtClean="0">
                  <a:solidFill>
                    <a:schemeClr val="tx1"/>
                  </a:solidFill>
                </a:rPr>
                <a:t>行锁</a:t>
              </a:r>
              <a:r>
                <a:rPr lang="zh-CN" altLang="en-US" sz="900" dirty="0" smtClean="0"/>
                <a:t>）</a:t>
              </a:r>
              <a:endParaRPr lang="zh-CN" altLang="en-US" sz="900" dirty="0"/>
            </a:p>
          </p:txBody>
        </p:sp>
        <p:cxnSp>
          <p:nvCxnSpPr>
            <p:cNvPr id="43" name="肘形连接符 42"/>
            <p:cNvCxnSpPr/>
            <p:nvPr/>
          </p:nvCxnSpPr>
          <p:spPr>
            <a:xfrm rot="10800000">
              <a:off x="1979713" y="2105287"/>
              <a:ext cx="12700" cy="289270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6516216" y="2985395"/>
              <a:ext cx="1294569" cy="4628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/>
                <a:t>Undo block </a:t>
              </a:r>
              <a:r>
                <a:rPr lang="zh-CN" altLang="en-US" sz="800" b="1" dirty="0" smtClean="0">
                  <a:solidFill>
                    <a:schemeClr val="tx1"/>
                  </a:solidFill>
                </a:rPr>
                <a:t>回滚块</a:t>
              </a:r>
              <a:endParaRPr lang="en-US" altLang="zh-CN" sz="8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800" dirty="0" smtClean="0"/>
                <a:t>Undo record@T1</a:t>
              </a:r>
              <a:endParaRPr lang="zh-CN" altLang="en-US" sz="8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4788023" y="2898614"/>
              <a:ext cx="1294569" cy="4628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/>
                <a:t>undo segment header</a:t>
              </a:r>
              <a:endParaRPr lang="en-US" altLang="zh-CN" sz="900" dirty="0"/>
            </a:p>
            <a:p>
              <a:pPr algn="ctr"/>
              <a:r>
                <a:rPr lang="zh-CN" altLang="en-US" sz="900" b="1" dirty="0" smtClean="0">
                  <a:solidFill>
                    <a:schemeClr val="tx1"/>
                  </a:solidFill>
                </a:rPr>
                <a:t>事务表</a:t>
              </a:r>
              <a:endParaRPr lang="en-US" altLang="zh-CN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788023" y="3361447"/>
              <a:ext cx="1294569" cy="4628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/>
                <a:t>Transaction table</a:t>
              </a:r>
            </a:p>
            <a:p>
              <a:pPr algn="ctr"/>
              <a:r>
                <a:rPr lang="en-US" altLang="zh-CN" sz="900" dirty="0" smtClean="0"/>
                <a:t>XID:UBA</a:t>
              </a:r>
            </a:p>
            <a:p>
              <a:pPr algn="ctr"/>
              <a:r>
                <a:rPr lang="en-US" altLang="zh-CN" sz="900" dirty="0" smtClean="0"/>
                <a:t>XID:UBA</a:t>
              </a:r>
              <a:endParaRPr lang="zh-CN" altLang="en-US" sz="900" dirty="0"/>
            </a:p>
          </p:txBody>
        </p:sp>
        <p:cxnSp>
          <p:nvCxnSpPr>
            <p:cNvPr id="58" name="肘形连接符 57"/>
            <p:cNvCxnSpPr>
              <a:stCxn id="57" idx="2"/>
              <a:endCxn id="55" idx="2"/>
            </p:cNvCxnSpPr>
            <p:nvPr/>
          </p:nvCxnSpPr>
          <p:spPr>
            <a:xfrm rot="5400000" flipH="1" flipV="1">
              <a:off x="6111378" y="2772157"/>
              <a:ext cx="376052" cy="1728193"/>
            </a:xfrm>
            <a:prstGeom prst="bentConnector3">
              <a:avLst>
                <a:gd name="adj1" fmla="val -60789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连接符 59"/>
            <p:cNvCxnSpPr>
              <a:stCxn id="55" idx="0"/>
              <a:endCxn id="35" idx="0"/>
            </p:cNvCxnSpPr>
            <p:nvPr/>
          </p:nvCxnSpPr>
          <p:spPr>
            <a:xfrm rot="16200000" flipV="1">
              <a:off x="4001501" y="-176605"/>
              <a:ext cx="59305" cy="6264696"/>
            </a:xfrm>
            <a:prstGeom prst="bentConnector3">
              <a:avLst>
                <a:gd name="adj1" fmla="val 485465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连接符 61"/>
            <p:cNvCxnSpPr/>
            <p:nvPr/>
          </p:nvCxnSpPr>
          <p:spPr>
            <a:xfrm rot="5400000">
              <a:off x="5026314" y="1193715"/>
              <a:ext cx="27476" cy="4536503"/>
            </a:xfrm>
            <a:prstGeom prst="bentConnector3">
              <a:avLst>
                <a:gd name="adj1" fmla="val 3606828"/>
              </a:avLst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>
              <a:stCxn id="32" idx="3"/>
              <a:endCxn id="56" idx="0"/>
            </p:cNvCxnSpPr>
            <p:nvPr/>
          </p:nvCxnSpPr>
          <p:spPr>
            <a:xfrm>
              <a:off x="3274282" y="2027019"/>
              <a:ext cx="2161026" cy="87159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连接符 70"/>
            <p:cNvCxnSpPr/>
            <p:nvPr/>
          </p:nvCxnSpPr>
          <p:spPr>
            <a:xfrm rot="16200000" flipH="1">
              <a:off x="4489713" y="166804"/>
              <a:ext cx="1100679" cy="4536503"/>
            </a:xfrm>
            <a:prstGeom prst="bentConnector3">
              <a:avLst>
                <a:gd name="adj1" fmla="val -16111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492350" y="4099138"/>
              <a:ext cx="129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SCN840</a:t>
              </a:r>
              <a:endParaRPr lang="zh-CN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13147" y="2996952"/>
              <a:ext cx="100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SCN850</a:t>
              </a:r>
              <a:endParaRPr lang="zh-CN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27661" y="1547500"/>
              <a:ext cx="1000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SCN855</a:t>
              </a:r>
              <a:endParaRPr lang="zh-CN" altLang="en-US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51520" y="486916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9:00</a:t>
            </a:r>
            <a:r>
              <a:rPr lang="zh-CN" altLang="en-US" dirty="0" smtClean="0"/>
              <a:t>时读取数据块，发现数据块的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855</a:t>
            </a:r>
            <a:r>
              <a:rPr lang="zh-CN" altLang="en-US" dirty="0" smtClean="0"/>
              <a:t>，数据块肯定被修改了，构造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块，</a:t>
            </a:r>
            <a:r>
              <a:rPr lang="en-US" altLang="zh-CN" dirty="0" smtClean="0"/>
              <a:t>CR</a:t>
            </a:r>
            <a:r>
              <a:rPr lang="zh-CN" altLang="en-US" dirty="0" smtClean="0"/>
              <a:t>块中的</a:t>
            </a:r>
            <a:r>
              <a:rPr lang="en-US" altLang="zh-CN" dirty="0" smtClean="0"/>
              <a:t>SCN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840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一个</a:t>
            </a:r>
            <a:r>
              <a:rPr lang="zh-CN" altLang="en-US" dirty="0" smtClean="0">
                <a:solidFill>
                  <a:srgbClr val="FF0000"/>
                </a:solidFill>
              </a:rPr>
              <a:t>数据块，可根据回滚信息，只要</a:t>
            </a:r>
            <a:r>
              <a:rPr lang="en-US" altLang="zh-CN" dirty="0" smtClean="0">
                <a:solidFill>
                  <a:srgbClr val="FF0000"/>
                </a:solidFill>
              </a:rPr>
              <a:t>undo</a:t>
            </a:r>
            <a:r>
              <a:rPr lang="zh-CN" altLang="en-US" dirty="0" smtClean="0">
                <a:solidFill>
                  <a:srgbClr val="FF0000"/>
                </a:solidFill>
              </a:rPr>
              <a:t>数据保留足够长，可以找回以前任何时刻的此数据块的数据；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48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188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字符集概述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4713" y="692696"/>
            <a:ext cx="85117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操作系统有字符集（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chcp</a:t>
            </a:r>
            <a:r>
              <a:rPr lang="en-US" altLang="zh-CN" dirty="0" smtClean="0"/>
              <a:t>		Linux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locale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数据库有字符集</a:t>
            </a:r>
            <a:endParaRPr lang="en-US" altLang="zh-CN" dirty="0" smtClean="0"/>
          </a:p>
          <a:p>
            <a:r>
              <a:rPr lang="zh-CN" altLang="en-US" dirty="0" smtClean="0"/>
              <a:t>某些软件也有字符集（没有的话就用操作系统字符集）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数据库字符集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、用来存储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varchar2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clob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long</a:t>
            </a:r>
            <a:r>
              <a:rPr lang="zh-CN" altLang="en-US" dirty="0" smtClean="0"/>
              <a:t>等类型数据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、用来标示如表名、列名及</a:t>
            </a:r>
            <a:r>
              <a:rPr lang="en-US" altLang="zh-CN" dirty="0" smtClean="0"/>
              <a:t>PL/SQL</a:t>
            </a:r>
            <a:r>
              <a:rPr lang="zh-CN" altLang="en-US" dirty="0" smtClean="0"/>
              <a:t>变量等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、用来存储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PL/SQL</a:t>
            </a:r>
            <a:r>
              <a:rPr lang="zh-CN" altLang="en-US" dirty="0" smtClean="0"/>
              <a:t>程序单元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国家字符集：</a:t>
            </a:r>
            <a:endParaRPr lang="en-US" altLang="zh-CN" dirty="0" smtClean="0"/>
          </a:p>
          <a:p>
            <a:r>
              <a:rPr lang="zh-CN" altLang="en-US" dirty="0" smtClean="0"/>
              <a:t>用以存储</a:t>
            </a:r>
            <a:r>
              <a:rPr lang="en-US" altLang="zh-CN" dirty="0" err="1" smtClean="0"/>
              <a:t>nchar</a:t>
            </a:r>
            <a:r>
              <a:rPr lang="en-US" altLang="zh-CN" dirty="0" smtClean="0"/>
              <a:t>, nvarchar2,nclob</a:t>
            </a:r>
            <a:r>
              <a:rPr lang="zh-CN" altLang="en-US" dirty="0" smtClean="0"/>
              <a:t>等数据类型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字符集命名：</a:t>
            </a:r>
            <a:endParaRPr lang="en-US" altLang="zh-CN" dirty="0" smtClean="0"/>
          </a:p>
          <a:p>
            <a:r>
              <a:rPr lang="en-US" altLang="zh-CN" dirty="0" smtClean="0"/>
              <a:t>&lt;language&gt;&lt;bit size&gt;&lt;encoding&gt;</a:t>
            </a:r>
          </a:p>
          <a:p>
            <a:r>
              <a:rPr lang="en-US" altLang="zh-CN" dirty="0" smtClean="0"/>
              <a:t>US7ASCII</a:t>
            </a:r>
          </a:p>
          <a:p>
            <a:r>
              <a:rPr lang="en-US" altLang="zh-CN" dirty="0" smtClean="0"/>
              <a:t>Zhs16cgb231280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ZHS16GBK</a:t>
            </a:r>
            <a:r>
              <a:rPr lang="zh-CN" altLang="en-US" dirty="0" smtClean="0"/>
              <a:t>（超集）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AL32UTF8</a:t>
            </a:r>
          </a:p>
          <a:p>
            <a:r>
              <a:rPr lang="en-US" altLang="zh-CN" dirty="0" smtClean="0"/>
              <a:t>AF16UTF16 </a:t>
            </a:r>
            <a:r>
              <a:rPr lang="zh-CN" altLang="en-US" dirty="0" smtClean="0"/>
              <a:t>国家字符集</a:t>
            </a:r>
            <a:endParaRPr lang="en-US" altLang="zh-CN" dirty="0" smtClean="0"/>
          </a:p>
          <a:p>
            <a:r>
              <a:rPr lang="en-US" altLang="zh-CN" dirty="0" smtClean="0"/>
              <a:t>UTF8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68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13" y="87015"/>
            <a:ext cx="188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字符集概述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4713" y="683404"/>
            <a:ext cx="8367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如果数据库要存中文：用</a:t>
            </a:r>
            <a:r>
              <a:rPr lang="en-US" altLang="zh-CN" dirty="0" smtClean="0"/>
              <a:t>AL32UTF8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ZHS16GBK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--Oracle</a:t>
            </a:r>
            <a:r>
              <a:rPr lang="zh-CN" altLang="en-US" dirty="0"/>
              <a:t>现在用的字符集</a:t>
            </a:r>
          </a:p>
          <a:p>
            <a:r>
              <a:rPr lang="en-US" altLang="zh-CN" dirty="0"/>
              <a:t>select * from </a:t>
            </a:r>
            <a:r>
              <a:rPr lang="en-US" altLang="zh-CN" dirty="0" err="1" smtClean="0"/>
              <a:t>nls_database_parameters</a:t>
            </a:r>
            <a:r>
              <a:rPr lang="en-US" altLang="zh-CN" dirty="0"/>
              <a:t> where parameter='NLS_CHARACTERSET';</a:t>
            </a:r>
          </a:p>
          <a:p>
            <a:r>
              <a:rPr lang="en-US" altLang="zh-CN" dirty="0"/>
              <a:t>--oracle</a:t>
            </a:r>
            <a:r>
              <a:rPr lang="zh-CN" altLang="en-US" dirty="0"/>
              <a:t>支持的字符集</a:t>
            </a:r>
          </a:p>
          <a:p>
            <a:r>
              <a:rPr lang="en-US" altLang="zh-CN" dirty="0"/>
              <a:t>select * from </a:t>
            </a:r>
            <a:r>
              <a:rPr lang="en-US" altLang="zh-CN" dirty="0" err="1"/>
              <a:t>v$NLS_VALID_VALUES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22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字符集正确设置及相关操作</a:t>
            </a:r>
            <a:endParaRPr lang="en-US" altLang="zh-CN" sz="2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1763688" y="2204864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solidFill>
                  <a:srgbClr val="FF0000"/>
                </a:solidFill>
              </a:rPr>
              <a:t>WindowsOS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763688" y="1412776"/>
            <a:ext cx="1800200" cy="79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sqlPlus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08104" y="2204864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UnixOS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508104" y="1412776"/>
            <a:ext cx="1800200" cy="79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oracle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8304" y="234423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字符集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8304" y="162415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字符集</a:t>
            </a:r>
            <a:endParaRPr lang="en-US" altLang="zh-CN" dirty="0" smtClean="0"/>
          </a:p>
          <a:p>
            <a:r>
              <a:rPr lang="zh-CN" altLang="en-US" dirty="0" smtClean="0"/>
              <a:t>（编码、转码）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234888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字符集</a:t>
            </a:r>
            <a:endParaRPr lang="en-US" altLang="zh-CN" dirty="0" smtClean="0"/>
          </a:p>
          <a:p>
            <a:r>
              <a:rPr lang="zh-CN" altLang="en-US" dirty="0" smtClean="0"/>
              <a:t>（编码）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28498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如果软件有字符集，则操作系统字符集失效，使用软件字符集</a:t>
            </a:r>
            <a:endParaRPr lang="en-US" altLang="zh-CN" dirty="0" smtClean="0"/>
          </a:p>
          <a:p>
            <a:r>
              <a:rPr lang="zh-CN" altLang="en-US" dirty="0" smtClean="0"/>
              <a:t>则在此系统中，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中有字符集，忽略</a:t>
            </a:r>
            <a:r>
              <a:rPr lang="en-US" altLang="zh-CN" dirty="0" err="1" smtClean="0"/>
              <a:t>UnixOS</a:t>
            </a:r>
            <a:r>
              <a:rPr lang="zh-CN" altLang="en-US" dirty="0" smtClean="0"/>
              <a:t>字符集</a:t>
            </a:r>
            <a:endParaRPr lang="en-US" altLang="zh-CN" dirty="0" smtClean="0"/>
          </a:p>
          <a:p>
            <a:r>
              <a:rPr lang="en-US" altLang="zh-CN" dirty="0" err="1" smtClean="0"/>
              <a:t>Sqlplus</a:t>
            </a:r>
            <a:r>
              <a:rPr lang="zh-CN" altLang="en-US" dirty="0" smtClean="0"/>
              <a:t>没有字符集，则用</a:t>
            </a:r>
            <a:r>
              <a:rPr lang="en-US" altLang="zh-CN" dirty="0" err="1" smtClean="0"/>
              <a:t>WindowsOS</a:t>
            </a:r>
            <a:r>
              <a:rPr lang="zh-CN" altLang="en-US" dirty="0" smtClean="0"/>
              <a:t>字符集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所有的字符集转换，都是在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端执行的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总是以自己的编码规则来存储数据的</a:t>
            </a:r>
            <a:endParaRPr lang="en-US" altLang="zh-CN" dirty="0" smtClean="0"/>
          </a:p>
          <a:p>
            <a:r>
              <a:rPr lang="zh-CN" altLang="en-US" dirty="0" smtClean="0"/>
              <a:t>当存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中没有的字符集是，数据就会显示成</a:t>
            </a:r>
            <a:r>
              <a:rPr lang="zh-CN" altLang="en-US" dirty="0" smtClean="0">
                <a:solidFill>
                  <a:srgbClr val="FF0000"/>
                </a:solidFill>
              </a:rPr>
              <a:t>？？？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90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字符集正确设置及相关操作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54868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Set NLS _LANG=american_america.zhs16gbk </a:t>
            </a:r>
            <a:r>
              <a:rPr lang="zh-CN" altLang="en-US" dirty="0" smtClean="0"/>
              <a:t>只是显示的样式，不影响字符集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原则：</a:t>
            </a:r>
            <a:r>
              <a:rPr lang="en-US" altLang="zh-CN" dirty="0" smtClean="0">
                <a:solidFill>
                  <a:srgbClr val="FF0000"/>
                </a:solidFill>
              </a:rPr>
              <a:t>Oracle</a:t>
            </a:r>
            <a:r>
              <a:rPr lang="zh-CN" altLang="en-US" dirty="0" smtClean="0">
                <a:solidFill>
                  <a:srgbClr val="FF0000"/>
                </a:solidFill>
              </a:rPr>
              <a:t>字符集设和客户端操作系统字符集一样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680520" cy="228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80" y="4293096"/>
            <a:ext cx="5456237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835696" y="1556792"/>
            <a:ext cx="12241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85254" y="4221088"/>
            <a:ext cx="12241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36609" y="385175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存储的是错误的字符编码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51520" y="403642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存储的是正确的字符编码</a:t>
            </a:r>
          </a:p>
        </p:txBody>
      </p:sp>
    </p:spTree>
    <p:extLst>
      <p:ext uri="{BB962C8B-B14F-4D97-AF65-F5344CB8AC3E}">
        <p14:creationId xmlns:p14="http://schemas.microsoft.com/office/powerpoint/2010/main" val="42471372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字符集正确设置及相关操作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12" y="69269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字符集显示乱码的判断流程：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、存储的是错误的字符编码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、存储的是正确的字符编码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215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smtClean="0"/>
              <a:t>锁</a:t>
            </a:r>
            <a:endParaRPr lang="en-US" altLang="zh-CN" sz="2400" b="1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539552" y="548680"/>
            <a:ext cx="7798227" cy="2969735"/>
            <a:chOff x="827585" y="1077701"/>
            <a:chExt cx="7798227" cy="2969735"/>
          </a:xfrm>
        </p:grpSpPr>
        <p:sp>
          <p:nvSpPr>
            <p:cNvPr id="4" name="矩形 3"/>
            <p:cNvSpPr/>
            <p:nvPr/>
          </p:nvSpPr>
          <p:spPr>
            <a:xfrm>
              <a:off x="3285910" y="2847040"/>
              <a:ext cx="1065622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控制</a:t>
              </a:r>
              <a:r>
                <a:rPr lang="zh-CN" altLang="en-US" dirty="0" smtClean="0"/>
                <a:t>文件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4351532" y="2847040"/>
              <a:ext cx="1092681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数据文件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444213" y="2847039"/>
              <a:ext cx="1279436" cy="81978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日志文件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996968" y="1445255"/>
              <a:ext cx="1262264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Shared pool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259232" y="1445255"/>
              <a:ext cx="1184981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Buffer Cache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444213" y="1445255"/>
              <a:ext cx="1279437" cy="819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Redo Log</a:t>
              </a:r>
            </a:p>
            <a:p>
              <a:pPr algn="ctr"/>
              <a:r>
                <a:rPr lang="en-US" altLang="zh-CN" dirty="0"/>
                <a:t>buffer</a:t>
              </a:r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0250" y="1077701"/>
              <a:ext cx="112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SGA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5241" y="3678104"/>
              <a:ext cx="1127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数据库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27585" y="1384768"/>
              <a:ext cx="576064" cy="244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cxnSp>
          <p:nvCxnSpPr>
            <p:cNvPr id="13" name="直接连接符 12"/>
            <p:cNvCxnSpPr>
              <a:stCxn id="12" idx="3"/>
            </p:cNvCxnSpPr>
            <p:nvPr/>
          </p:nvCxnSpPr>
          <p:spPr>
            <a:xfrm flipV="1">
              <a:off x="1403649" y="1505752"/>
              <a:ext cx="1593319" cy="1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44766" y="1333052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9720" y="1268760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5837" y="1450127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4707426" y="2265039"/>
              <a:ext cx="0" cy="58200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5067466" y="2265039"/>
              <a:ext cx="0" cy="5820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067944" y="2373845"/>
              <a:ext cx="654859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6">
                      <a:lumMod val="75000"/>
                    </a:schemeClr>
                  </a:solidFill>
                </a:rPr>
                <a:t>DBW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103278" y="2229829"/>
              <a:ext cx="0" cy="58200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20427" y="2348471"/>
              <a:ext cx="627159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6">
                      <a:lumMod val="75000"/>
                    </a:schemeClr>
                  </a:solidFill>
                </a:rPr>
                <a:t>LGW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73684" y="2928472"/>
              <a:ext cx="1152128" cy="64633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归档进程</a:t>
              </a:r>
              <a:endParaRPr lang="en-US" altLang="zh-CN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zh-CN" dirty="0" err="1" smtClean="0">
                  <a:solidFill>
                    <a:schemeClr val="accent6">
                      <a:lumMod val="75000"/>
                    </a:schemeClr>
                  </a:solidFill>
                </a:rPr>
                <a:t>ARCn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73684" y="1620723"/>
              <a:ext cx="1152128" cy="72774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归档日志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6723650" y="3251637"/>
              <a:ext cx="750034" cy="529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2" idx="0"/>
            </p:cNvCxnSpPr>
            <p:nvPr/>
          </p:nvCxnSpPr>
          <p:spPr>
            <a:xfrm flipV="1">
              <a:off x="8049748" y="2383378"/>
              <a:ext cx="0" cy="54509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27585" y="1700808"/>
              <a:ext cx="566919" cy="244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2</a:t>
              </a:r>
              <a:endParaRPr lang="zh-CN" altLang="en-US" sz="1200" dirty="0"/>
            </a:p>
          </p:txBody>
        </p:sp>
        <p:cxnSp>
          <p:nvCxnSpPr>
            <p:cNvPr id="27" name="直接连接符 26"/>
            <p:cNvCxnSpPr>
              <a:stCxn id="26" idx="3"/>
              <a:endCxn id="7" idx="1"/>
            </p:cNvCxnSpPr>
            <p:nvPr/>
          </p:nvCxnSpPr>
          <p:spPr>
            <a:xfrm>
              <a:off x="1394504" y="1822824"/>
              <a:ext cx="1602464" cy="32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135622" y="1761865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0576" y="1697573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96693" y="1844824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827585" y="2060848"/>
              <a:ext cx="566919" cy="2660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用户</a:t>
              </a:r>
              <a:r>
                <a:rPr lang="en-US" altLang="zh-CN" sz="1200" dirty="0" smtClean="0"/>
                <a:t>3</a:t>
              </a:r>
              <a:endParaRPr lang="zh-CN" altLang="en-US" sz="1200" dirty="0"/>
            </a:p>
          </p:txBody>
        </p:sp>
        <p:cxnSp>
          <p:nvCxnSpPr>
            <p:cNvPr id="32" name="直接连接符 31"/>
            <p:cNvCxnSpPr>
              <a:stCxn id="31" idx="3"/>
            </p:cNvCxnSpPr>
            <p:nvPr/>
          </p:nvCxnSpPr>
          <p:spPr>
            <a:xfrm>
              <a:off x="1394504" y="2193851"/>
              <a:ext cx="1580506" cy="14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135622" y="2121905"/>
              <a:ext cx="186396" cy="1726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0576" y="2057613"/>
              <a:ext cx="462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PGA</a:t>
              </a:r>
              <a:endParaRPr lang="zh-CN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96693" y="2238980"/>
              <a:ext cx="10099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FF0000"/>
                  </a:solidFill>
                </a:rPr>
                <a:t>Server Process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23528" y="3501008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并发性：</a:t>
            </a:r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之所以能够并发，是因为有锁</a:t>
            </a:r>
            <a:endParaRPr lang="en-US" altLang="zh-CN" dirty="0" smtClean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的锁，也限制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的并发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锁的作用：</a:t>
            </a:r>
            <a:endParaRPr lang="en-US" altLang="zh-CN" dirty="0" smtClean="0"/>
          </a:p>
          <a:p>
            <a:r>
              <a:rPr lang="zh-CN" altLang="en-US" dirty="0" smtClean="0"/>
              <a:t>保护数据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锁的类型：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Latch</a:t>
            </a:r>
            <a:r>
              <a:rPr lang="zh-CN" altLang="en-US" dirty="0" smtClean="0"/>
              <a:t>锁（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的链会被并发访问，链的锁就是</a:t>
            </a:r>
            <a:r>
              <a:rPr lang="en-US" altLang="zh-CN" dirty="0" smtClean="0"/>
              <a:t>latch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latch</a:t>
            </a:r>
            <a:r>
              <a:rPr lang="zh-CN" altLang="en-US" dirty="0" smtClean="0"/>
              <a:t>争用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锁：保护数据块和数据行（排它锁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、共享锁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1270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591071"/>
            <a:ext cx="529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六大池、五大进程、三大文件</a:t>
            </a:r>
            <a:endParaRPr lang="zh-CN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3898" r="6162"/>
          <a:stretch/>
        </p:blipFill>
        <p:spPr bwMode="auto">
          <a:xfrm>
            <a:off x="971600" y="1124744"/>
            <a:ext cx="6744262" cy="49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锁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85689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行级锁：</a:t>
            </a:r>
            <a:endParaRPr lang="en-US" altLang="zh-CN" dirty="0" smtClean="0"/>
          </a:p>
          <a:p>
            <a:r>
              <a:rPr lang="en-US" altLang="zh-CN" dirty="0" smtClean="0"/>
              <a:t>Lock</a:t>
            </a:r>
            <a:r>
              <a:rPr lang="zh-CN" altLang="en-US" dirty="0" smtClean="0"/>
              <a:t>锁最小粒度单位  </a:t>
            </a:r>
            <a:r>
              <a:rPr lang="zh-CN" altLang="en-US" b="1" dirty="0" smtClean="0">
                <a:solidFill>
                  <a:srgbClr val="FF0000"/>
                </a:solidFill>
              </a:rPr>
              <a:t>行级锁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Oracle</a:t>
            </a:r>
            <a:r>
              <a:rPr lang="zh-CN" altLang="en-US" dirty="0" smtClean="0">
                <a:solidFill>
                  <a:srgbClr val="FF0000"/>
                </a:solidFill>
              </a:rPr>
              <a:t>在数据上实现行级锁，同时又不影响其他进程对此数据的访问；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事务锁：</a:t>
            </a:r>
            <a:r>
              <a:rPr lang="en-US" altLang="zh-CN" dirty="0" smtClean="0">
                <a:solidFill>
                  <a:srgbClr val="FF0000"/>
                </a:solidFill>
              </a:rPr>
              <a:t>TX</a:t>
            </a:r>
          </a:p>
          <a:p>
            <a:r>
              <a:rPr lang="zh-CN" altLang="en-US" dirty="0" smtClean="0"/>
              <a:t>一个事务一个事务锁</a:t>
            </a:r>
            <a:endParaRPr lang="en-US" altLang="zh-CN" dirty="0" smtClean="0"/>
          </a:p>
          <a:p>
            <a:r>
              <a:rPr lang="zh-CN" altLang="en-US" dirty="0"/>
              <a:t>事务</a:t>
            </a:r>
            <a:r>
              <a:rPr lang="zh-CN" altLang="en-US" dirty="0" smtClean="0"/>
              <a:t>锁是由于行级锁产生的</a:t>
            </a:r>
            <a:endParaRPr lang="en-US" altLang="zh-CN" dirty="0" smtClean="0"/>
          </a:p>
          <a:p>
            <a:r>
              <a:rPr lang="zh-CN" altLang="en-US" dirty="0"/>
              <a:t>事务</a:t>
            </a:r>
            <a:r>
              <a:rPr lang="zh-CN" altLang="en-US" dirty="0" smtClean="0"/>
              <a:t>锁的加锁（</a:t>
            </a:r>
            <a:r>
              <a:rPr lang="en-US" altLang="zh-CN" dirty="0" smtClean="0"/>
              <a:t>DML</a:t>
            </a:r>
            <a:r>
              <a:rPr lang="zh-CN" altLang="en-US" dirty="0" smtClean="0"/>
              <a:t>语句）和解锁（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语句）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表级锁：</a:t>
            </a:r>
            <a:r>
              <a:rPr lang="en-US" altLang="zh-CN" dirty="0" smtClean="0">
                <a:solidFill>
                  <a:srgbClr val="FF0000"/>
                </a:solidFill>
              </a:rPr>
              <a:t>TM</a:t>
            </a:r>
          </a:p>
          <a:p>
            <a:r>
              <a:rPr lang="zh-CN" altLang="en-US" dirty="0" smtClean="0"/>
              <a:t>    行级排它锁（</a:t>
            </a:r>
            <a:r>
              <a:rPr lang="en-US" altLang="zh-CN" dirty="0" smtClean="0"/>
              <a:t>RX</a:t>
            </a:r>
            <a:r>
              <a:rPr lang="zh-CN" altLang="en-US" dirty="0" smtClean="0"/>
              <a:t>锁）：对表进行</a:t>
            </a:r>
            <a:r>
              <a:rPr lang="en-US" altLang="zh-CN" dirty="0" smtClean="0"/>
              <a:t>DML</a:t>
            </a:r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行级共享锁（</a:t>
            </a:r>
            <a:r>
              <a:rPr lang="en-US" altLang="zh-CN" dirty="0" smtClean="0"/>
              <a:t>RS</a:t>
            </a:r>
            <a:r>
              <a:rPr lang="zh-CN" altLang="en-US" dirty="0" smtClean="0"/>
              <a:t>锁）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共享锁（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锁）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排他锁（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锁）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共享行级排它锁（</a:t>
            </a:r>
            <a:r>
              <a:rPr lang="en-US" altLang="zh-CN" dirty="0" smtClean="0"/>
              <a:t>SRX</a:t>
            </a:r>
            <a:r>
              <a:rPr lang="zh-CN" altLang="en-US" dirty="0" smtClean="0"/>
              <a:t>锁）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事务要修改表中某行产生行级锁，此事务产生事务锁（</a:t>
            </a:r>
            <a:r>
              <a:rPr lang="en-US" altLang="zh-CN" dirty="0" smtClean="0"/>
              <a:t>TX</a:t>
            </a:r>
            <a:r>
              <a:rPr lang="zh-CN" altLang="en-US" dirty="0" smtClean="0"/>
              <a:t>），同时</a:t>
            </a:r>
            <a:r>
              <a:rPr lang="en-US" altLang="zh-CN" dirty="0" smtClean="0"/>
              <a:t>A</a:t>
            </a:r>
            <a:r>
              <a:rPr lang="zh-CN" altLang="en-US" dirty="0" smtClean="0"/>
              <a:t>事务还在表中产生表级锁（</a:t>
            </a:r>
            <a:r>
              <a:rPr lang="en-US" altLang="zh-CN" dirty="0" smtClean="0"/>
              <a:t>TM</a:t>
            </a:r>
            <a:r>
              <a:rPr lang="zh-CN" altLang="en-US" dirty="0" smtClean="0"/>
              <a:t>），此时</a:t>
            </a:r>
            <a:r>
              <a:rPr lang="en-US" altLang="zh-CN" dirty="0" smtClean="0"/>
              <a:t>B</a:t>
            </a:r>
            <a:r>
              <a:rPr lang="zh-CN" altLang="en-US" dirty="0" smtClean="0"/>
              <a:t>事务上来后还可以在此表添加表级锁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05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锁</a:t>
            </a:r>
            <a:endParaRPr lang="en-US" altLang="zh-CN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8969375" cy="467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6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Oracle</a:t>
            </a:r>
            <a:r>
              <a:rPr lang="zh-CN" altLang="en-US" sz="2400" b="1" dirty="0" smtClean="0"/>
              <a:t>锁</a:t>
            </a:r>
            <a:endParaRPr lang="en-US" altLang="zh-CN" sz="2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736600"/>
            <a:ext cx="8451850" cy="538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146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锁相关视图及相关操作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329952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网络原理及配置</a:t>
            </a:r>
            <a:endParaRPr lang="en-US" altLang="zh-CN" sz="24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51520" y="5085184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、监听主要作用只是在建立连接时候，负责转发，告诉数据库实例在什么地方，之后就没有负载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、监听唯一出现问题地方，短时间内出现大量请求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、监听端口</a:t>
            </a:r>
            <a:r>
              <a:rPr lang="en-US" altLang="zh-CN" dirty="0" smtClean="0"/>
              <a:t>1521</a:t>
            </a:r>
          </a:p>
          <a:p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35496" y="3645024"/>
            <a:ext cx="8784976" cy="1008112"/>
            <a:chOff x="35496" y="3645024"/>
            <a:chExt cx="8784976" cy="1008112"/>
          </a:xfrm>
        </p:grpSpPr>
        <p:sp>
          <p:nvSpPr>
            <p:cNvPr id="15" name="矩形 14"/>
            <p:cNvSpPr/>
            <p:nvPr/>
          </p:nvSpPr>
          <p:spPr>
            <a:xfrm>
              <a:off x="133889" y="4149080"/>
              <a:ext cx="1125743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客户端向监听发起请求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902032" y="4149080"/>
              <a:ext cx="130181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监听将请求转发给数据库实例</a:t>
              </a:r>
              <a:endParaRPr lang="zh-CN" altLang="en-US" sz="12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805371" y="4149080"/>
              <a:ext cx="130181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实例启用</a:t>
              </a:r>
              <a:r>
                <a:rPr lang="en-US" altLang="zh-CN" sz="1200" dirty="0" smtClean="0"/>
                <a:t>server process</a:t>
              </a:r>
              <a:r>
                <a:rPr lang="zh-CN" altLang="en-US" sz="1200" dirty="0" smtClean="0"/>
                <a:t>，将地址告诉监听</a:t>
              </a:r>
              <a:endParaRPr lang="zh-CN" altLang="en-US" sz="12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652120" y="4149080"/>
              <a:ext cx="130181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监听将地址告诉客户端</a:t>
              </a:r>
              <a:endParaRPr lang="zh-CN" altLang="en-US" sz="12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518656" y="4149080"/>
              <a:ext cx="130181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客户端直接和数据库实例连接</a:t>
              </a:r>
              <a:endParaRPr lang="zh-CN" altLang="en-US" sz="1200" dirty="0"/>
            </a:p>
          </p:txBody>
        </p:sp>
        <p:cxnSp>
          <p:nvCxnSpPr>
            <p:cNvPr id="21" name="直接箭头连接符 20"/>
            <p:cNvCxnSpPr>
              <a:stCxn id="15" idx="3"/>
              <a:endCxn id="16" idx="1"/>
            </p:cNvCxnSpPr>
            <p:nvPr/>
          </p:nvCxnSpPr>
          <p:spPr>
            <a:xfrm>
              <a:off x="1259632" y="4401108"/>
              <a:ext cx="642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6" idx="3"/>
              <a:endCxn id="17" idx="1"/>
            </p:cNvCxnSpPr>
            <p:nvPr/>
          </p:nvCxnSpPr>
          <p:spPr>
            <a:xfrm>
              <a:off x="3203848" y="4401108"/>
              <a:ext cx="60152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3"/>
              <a:endCxn id="18" idx="1"/>
            </p:cNvCxnSpPr>
            <p:nvPr/>
          </p:nvCxnSpPr>
          <p:spPr>
            <a:xfrm>
              <a:off x="5107187" y="4401108"/>
              <a:ext cx="5449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8" idx="3"/>
              <a:endCxn id="19" idx="1"/>
            </p:cNvCxnSpPr>
            <p:nvPr/>
          </p:nvCxnSpPr>
          <p:spPr>
            <a:xfrm>
              <a:off x="6953936" y="4401108"/>
              <a:ext cx="5647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496" y="3645024"/>
              <a:ext cx="1768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监听运作过程：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3568" y="764704"/>
            <a:ext cx="5207963" cy="2541243"/>
            <a:chOff x="683568" y="764704"/>
            <a:chExt cx="5207963" cy="2541243"/>
          </a:xfrm>
        </p:grpSpPr>
        <p:grpSp>
          <p:nvGrpSpPr>
            <p:cNvPr id="14" name="组合 13"/>
            <p:cNvGrpSpPr/>
            <p:nvPr/>
          </p:nvGrpSpPr>
          <p:grpSpPr>
            <a:xfrm>
              <a:off x="683568" y="764704"/>
              <a:ext cx="5207963" cy="2541243"/>
              <a:chOff x="683568" y="764704"/>
              <a:chExt cx="5661985" cy="3631397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971600" y="1146448"/>
                <a:ext cx="1201304" cy="2628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数据库实例</a:t>
                </a:r>
                <a:endParaRPr lang="zh-CN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670130" y="1147337"/>
                <a:ext cx="1201304" cy="2628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监听服务</a:t>
                </a:r>
                <a:endParaRPr lang="zh-CN" altLang="en-US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3568" y="764704"/>
                <a:ext cx="3953424" cy="36313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512839" y="3861728"/>
                <a:ext cx="1643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服务器</a:t>
                </a:r>
                <a:endParaRPr lang="zh-CN" altLang="en-US" dirty="0"/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 flipH="1">
                <a:off x="2172904" y="1650504"/>
                <a:ext cx="49722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>
                <a:off x="5121418" y="1722512"/>
                <a:ext cx="1224135" cy="16561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客户端</a:t>
                </a:r>
                <a:endParaRPr lang="zh-CN" altLang="en-US" dirty="0"/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 flipH="1" flipV="1">
                <a:off x="3871434" y="1818026"/>
                <a:ext cx="1249977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箭头连接符 32"/>
            <p:cNvCxnSpPr/>
            <p:nvPr/>
          </p:nvCxnSpPr>
          <p:spPr>
            <a:xfrm>
              <a:off x="2053477" y="2535838"/>
              <a:ext cx="4573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3615806" y="2483604"/>
              <a:ext cx="11497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1" idx="1"/>
              <a:endCxn id="4" idx="3"/>
            </p:cNvCxnSpPr>
            <p:nvPr/>
          </p:nvCxnSpPr>
          <p:spPr>
            <a:xfrm flipH="1" flipV="1">
              <a:off x="2053477" y="1951426"/>
              <a:ext cx="2712080" cy="630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923928" y="11967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5838" y="101525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②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66130" y="255561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③</a:t>
              </a:r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78224" y="24836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④</a:t>
              </a:r>
              <a:endParaRPr lang="zh-CN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58630" y="1767381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⑥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30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网络原理及配置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692696"/>
            <a:ext cx="864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客户端方</a:t>
            </a:r>
            <a:r>
              <a:rPr lang="en-US" altLang="zh-CN" dirty="0" err="1" smtClean="0"/>
              <a:t>tsn.ora</a:t>
            </a:r>
            <a:endParaRPr lang="en-US" altLang="zh-CN" dirty="0" smtClean="0"/>
          </a:p>
          <a:p>
            <a:r>
              <a:rPr lang="zh-CN" altLang="en-US" dirty="0" smtClean="0"/>
              <a:t>监听段放</a:t>
            </a:r>
            <a:r>
              <a:rPr lang="en-US" altLang="zh-CN" dirty="0" err="1" smtClean="0"/>
              <a:t>listner.ora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实例自动将数据库名注册到监听当中</a:t>
            </a:r>
            <a:endParaRPr lang="en-US" altLang="zh-CN" dirty="0" smtClean="0"/>
          </a:p>
          <a:p>
            <a:r>
              <a:rPr lang="zh-CN" altLang="en-US" dirty="0" smtClean="0"/>
              <a:t>有时候动态注册不稳定，需要静态注册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Oracle</a:t>
            </a:r>
            <a:r>
              <a:rPr lang="zh-CN" altLang="en-US" dirty="0" smtClean="0"/>
              <a:t>的几个名字：</a:t>
            </a:r>
            <a:endParaRPr lang="en-US" altLang="zh-CN" dirty="0" smtClean="0"/>
          </a:p>
          <a:p>
            <a:r>
              <a:rPr lang="zh-CN" altLang="en-US" dirty="0" smtClean="0"/>
              <a:t>数据库名字</a:t>
            </a:r>
            <a:endParaRPr lang="en-US" altLang="zh-CN" dirty="0" smtClean="0"/>
          </a:p>
          <a:p>
            <a:r>
              <a:rPr lang="zh-CN" altLang="en-US" dirty="0"/>
              <a:t>实例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r>
              <a:rPr lang="en-US" altLang="zh-CN" dirty="0" smtClean="0"/>
              <a:t>Servers name</a:t>
            </a:r>
            <a:r>
              <a:rPr lang="zh-CN" altLang="en-US" dirty="0" smtClean="0"/>
              <a:t>（客户端、注册名）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32861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网络原理及配置</a:t>
            </a:r>
            <a:endParaRPr lang="en-US" altLang="zh-CN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0679"/>
            <a:ext cx="6765371" cy="570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487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参数文件及数据库的启动和关闭</a:t>
            </a:r>
            <a:endParaRPr lang="en-US" altLang="zh-CN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692696"/>
            <a:ext cx="85689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Oracle</a:t>
            </a:r>
            <a:r>
              <a:rPr lang="zh-CN" altLang="en-US" dirty="0" smtClean="0"/>
              <a:t>参数文件位置</a:t>
            </a:r>
            <a:endParaRPr lang="en-US" altLang="zh-CN" dirty="0" smtClean="0"/>
          </a:p>
          <a:p>
            <a:r>
              <a:rPr lang="en-US" altLang="zh-CN" dirty="0" smtClean="0"/>
              <a:t>$ORACLE_HOME/</a:t>
            </a:r>
            <a:r>
              <a:rPr lang="en-US" altLang="zh-CN" dirty="0" err="1" smtClean="0"/>
              <a:t>dbs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spfile</a:t>
            </a:r>
            <a:r>
              <a:rPr lang="en-US" altLang="zh-CN" dirty="0" smtClean="0"/>
              <a:t>***.</a:t>
            </a:r>
            <a:r>
              <a:rPr lang="en-US" altLang="zh-CN" dirty="0" err="1" smtClean="0"/>
              <a:t>ora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静态参数文件：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+</a:t>
            </a:r>
            <a:r>
              <a:rPr lang="zh-CN" altLang="en-US" dirty="0" smtClean="0"/>
              <a:t>实例名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ora</a:t>
            </a:r>
            <a:r>
              <a:rPr lang="zh-CN" altLang="en-US" dirty="0" smtClean="0"/>
              <a:t>（文本文件），改任何静态参数都需要重启数据库</a:t>
            </a:r>
            <a:endParaRPr lang="en-US" altLang="zh-CN" dirty="0" smtClean="0"/>
          </a:p>
          <a:p>
            <a:r>
              <a:rPr lang="zh-CN" altLang="en-US" dirty="0"/>
              <a:t>动态参数</a:t>
            </a:r>
            <a:r>
              <a:rPr lang="zh-CN" altLang="en-US" dirty="0" smtClean="0"/>
              <a:t>文件：二进制文件，修改动态参数有时需要重启数据库，有时不需要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连接数据库命令  </a:t>
            </a:r>
            <a:r>
              <a:rPr lang="en-US" altLang="zh-CN" dirty="0" err="1" smtClean="0"/>
              <a:t>sqlplus</a:t>
            </a:r>
            <a:r>
              <a:rPr lang="en-US" altLang="zh-CN" dirty="0" smtClean="0"/>
              <a:t> / as </a:t>
            </a:r>
            <a:r>
              <a:rPr lang="en-US" altLang="zh-CN" dirty="0" err="1" smtClean="0"/>
              <a:t>sysdba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en-US" altLang="zh-CN" dirty="0"/>
              <a:t>Oracle</a:t>
            </a:r>
            <a:r>
              <a:rPr lang="zh-CN" altLang="en-US" dirty="0"/>
              <a:t>启动第一步是找参数文件 </a:t>
            </a:r>
            <a:r>
              <a:rPr lang="en-US" altLang="zh-CN" dirty="0"/>
              <a:t>echo $ORACLE_SID 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找</a:t>
            </a:r>
            <a:r>
              <a:rPr lang="en-US" altLang="zh-CN" dirty="0" err="1">
                <a:sym typeface="Wingdings" pitchFamily="2" charset="2"/>
              </a:rPr>
              <a:t>spfile.ora</a:t>
            </a:r>
            <a:r>
              <a:rPr lang="zh-CN" altLang="en-US" dirty="0">
                <a:sym typeface="Wingdings" pitchFamily="2" charset="2"/>
              </a:rPr>
              <a:t>文件（没找到动态文件，则找静态文件</a:t>
            </a:r>
            <a:r>
              <a:rPr lang="en-US" altLang="zh-CN" dirty="0" err="1">
                <a:sym typeface="Wingdings" pitchFamily="2" charset="2"/>
              </a:rPr>
              <a:t>init.ora</a:t>
            </a:r>
            <a:r>
              <a:rPr lang="zh-CN" altLang="en-US" dirty="0">
                <a:sym typeface="Wingdings" pitchFamily="2" charset="2"/>
              </a:rPr>
              <a:t>）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启动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 smtClean="0"/>
              <a:t>Oracle </a:t>
            </a:r>
            <a:r>
              <a:rPr lang="zh-CN" altLang="en-US" dirty="0" smtClean="0"/>
              <a:t>启动</a:t>
            </a:r>
            <a:r>
              <a:rPr lang="zh-CN" altLang="en-US" dirty="0"/>
              <a:t>三</a:t>
            </a:r>
            <a:r>
              <a:rPr lang="zh-CN" altLang="en-US" dirty="0" smtClean="0"/>
              <a:t>个阶段：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nomount</a:t>
            </a:r>
            <a:r>
              <a:rPr lang="zh-CN" altLang="en-US" dirty="0"/>
              <a:t>：</a:t>
            </a:r>
            <a:r>
              <a:rPr lang="en-US" altLang="zh-CN" dirty="0" smtClean="0"/>
              <a:t>startup </a:t>
            </a:r>
            <a:r>
              <a:rPr lang="en-US" altLang="zh-CN" dirty="0" err="1" smtClean="0"/>
              <a:t>nomount,Oracle</a:t>
            </a:r>
            <a:r>
              <a:rPr lang="zh-CN" altLang="en-US" dirty="0" smtClean="0"/>
              <a:t>找到参数文件，根据参数文件设置将进程和内存空间起来（实例起来）；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：根据参数里面设置的控制文件的位置把控制文件打开（控制文件记载数据的物理结构和进程状态）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：将数据文件和</a:t>
            </a:r>
            <a:r>
              <a:rPr lang="en-US" altLang="zh-CN" dirty="0" smtClean="0"/>
              <a:t>redo log</a:t>
            </a:r>
            <a:r>
              <a:rPr lang="zh-CN" altLang="en-US" dirty="0" smtClean="0"/>
              <a:t>打开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静态文件和动态文件可以相互生成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  <a:r>
              <a:rPr lang="en-US" altLang="zh-CN" dirty="0" err="1" smtClean="0"/>
              <a:t>bash_profile</a:t>
            </a:r>
            <a:r>
              <a:rPr lang="en-US" altLang="zh-CN" dirty="0" smtClean="0"/>
              <a:t> </a:t>
            </a:r>
            <a:r>
              <a:rPr lang="zh-CN" altLang="en-US" dirty="0" smtClean="0"/>
              <a:t>修改环境变量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6628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参数文件及数据库的启动和关闭</a:t>
            </a:r>
            <a:endParaRPr lang="en-US" altLang="zh-CN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33"/>
          <a:stretch/>
        </p:blipFill>
        <p:spPr bwMode="auto">
          <a:xfrm>
            <a:off x="156176" y="620688"/>
            <a:ext cx="8689232" cy="1985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5483145" cy="398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300192" y="1412776"/>
            <a:ext cx="2545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10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89" y="87015"/>
            <a:ext cx="54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参数文件及数据库的启动和关闭</a:t>
            </a:r>
            <a:endParaRPr lang="en-US" altLang="zh-CN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726951"/>
            <a:ext cx="724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参数修改</a:t>
            </a:r>
            <a:endParaRPr lang="en-US" altLang="zh-CN" dirty="0" smtClean="0"/>
          </a:p>
          <a:p>
            <a:r>
              <a:rPr lang="en-US" altLang="zh-CN" dirty="0" smtClean="0"/>
              <a:t>IMMEDIATE</a:t>
            </a:r>
            <a:r>
              <a:rPr lang="zh-CN" altLang="en-US" dirty="0" smtClean="0"/>
              <a:t>：修改完马上生效</a:t>
            </a:r>
            <a:endParaRPr lang="en-US" altLang="zh-CN" dirty="0" smtClean="0"/>
          </a:p>
          <a:p>
            <a:r>
              <a:rPr lang="en-US" altLang="zh-CN" dirty="0" smtClean="0"/>
              <a:t>DEFERRED</a:t>
            </a:r>
            <a:r>
              <a:rPr lang="zh-CN" altLang="en-US" dirty="0" smtClean="0"/>
              <a:t>：修改完需要重启会话后生效</a:t>
            </a:r>
            <a:endParaRPr lang="en-US" altLang="zh-CN" dirty="0" smtClean="0"/>
          </a:p>
          <a:p>
            <a:r>
              <a:rPr lang="en-US" altLang="zh-CN" dirty="0" smtClean="0"/>
              <a:t>FALSE</a:t>
            </a:r>
            <a:r>
              <a:rPr lang="zh-CN" altLang="en-US" dirty="0" smtClean="0"/>
              <a:t>：修改完需要重启数据库后生效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spfile</a:t>
            </a:r>
            <a:r>
              <a:rPr lang="zh-CN" altLang="en-US" dirty="0" smtClean="0"/>
              <a:t>、内存中有参数</a:t>
            </a:r>
            <a:endParaRPr lang="en-US" altLang="zh-CN" dirty="0" smtClean="0"/>
          </a:p>
          <a:p>
            <a:r>
              <a:rPr lang="en-US" altLang="zh-CN" dirty="0"/>
              <a:t>select </a:t>
            </a:r>
            <a:r>
              <a:rPr lang="en-US" altLang="zh-CN" dirty="0" err="1"/>
              <a:t>name,value,issys_modifiable</a:t>
            </a:r>
            <a:r>
              <a:rPr lang="en-US" altLang="zh-CN" dirty="0"/>
              <a:t> from </a:t>
            </a:r>
            <a:r>
              <a:rPr lang="en-US" altLang="zh-CN" dirty="0" err="1"/>
              <a:t>v$parameter</a:t>
            </a:r>
            <a:r>
              <a:rPr lang="en-US" altLang="zh-CN" dirty="0"/>
              <a:t>;</a:t>
            </a:r>
            <a:endParaRPr lang="en-US" altLang="zh-CN" dirty="0" smtClean="0"/>
          </a:p>
          <a:p>
            <a:r>
              <a:rPr lang="en-US" altLang="zh-CN" dirty="0" smtClean="0"/>
              <a:t>Alter system set </a:t>
            </a:r>
            <a:r>
              <a:rPr lang="en-US" altLang="zh-CN" dirty="0" err="1" smtClean="0"/>
              <a:t>sga_max_size</a:t>
            </a:r>
            <a:r>
              <a:rPr lang="en-US" altLang="zh-CN" dirty="0" smtClean="0"/>
              <a:t>=22222222222 scope=</a:t>
            </a:r>
            <a:r>
              <a:rPr lang="en-US" altLang="zh-CN" dirty="0" err="1" smtClean="0">
                <a:solidFill>
                  <a:srgbClr val="FF0000"/>
                </a:solidFill>
              </a:rPr>
              <a:t>spfile</a:t>
            </a:r>
            <a:r>
              <a:rPr lang="en-US" altLang="zh-CN" dirty="0" smtClean="0"/>
              <a:t>;</a:t>
            </a:r>
          </a:p>
          <a:p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en-US" altLang="zh-CN" dirty="0" err="1" smtClean="0"/>
              <a:t>spfile</a:t>
            </a:r>
            <a:r>
              <a:rPr lang="zh-CN" altLang="en-US" dirty="0" smtClean="0"/>
              <a:t>弄坏了后，导致数据库无法启动的解决方法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关闭</a:t>
            </a:r>
            <a:endParaRPr lang="en-US" altLang="zh-CN" dirty="0" smtClean="0"/>
          </a:p>
          <a:p>
            <a:r>
              <a:rPr lang="en-US" altLang="zh-CN" dirty="0" smtClean="0"/>
              <a:t>Shutdown normal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  transactional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  immediate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  abort</a:t>
            </a:r>
            <a:r>
              <a:rPr lang="zh-CN" altLang="en-US" dirty="0" smtClean="0"/>
              <a:t>（突然断电）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65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26748" y="2101995"/>
            <a:ext cx="1065622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92370" y="2101995"/>
            <a:ext cx="1092681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数据文件</a:t>
            </a:r>
          </a:p>
        </p:txBody>
      </p:sp>
      <p:sp>
        <p:nvSpPr>
          <p:cNvPr id="7" name="矩形 6"/>
          <p:cNvSpPr/>
          <p:nvPr/>
        </p:nvSpPr>
        <p:spPr>
          <a:xfrm>
            <a:off x="7685051" y="2101994"/>
            <a:ext cx="1279436" cy="819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日志文件</a:t>
            </a:r>
          </a:p>
        </p:txBody>
      </p:sp>
      <p:sp>
        <p:nvSpPr>
          <p:cNvPr id="18" name="矩形 17"/>
          <p:cNvSpPr/>
          <p:nvPr/>
        </p:nvSpPr>
        <p:spPr>
          <a:xfrm>
            <a:off x="5237806" y="700210"/>
            <a:ext cx="1262264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pool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500070" y="700210"/>
            <a:ext cx="1184981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Buffer Cache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85051" y="700210"/>
            <a:ext cx="1279437" cy="819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Redo Log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51088" y="332656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SGA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6079" y="2933059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23" name="矩形 22"/>
          <p:cNvSpPr/>
          <p:nvPr/>
        </p:nvSpPr>
        <p:spPr>
          <a:xfrm>
            <a:off x="551121" y="875678"/>
            <a:ext cx="1008112" cy="468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25" name="直接连接符 24"/>
          <p:cNvCxnSpPr>
            <a:stCxn id="23" idx="3"/>
            <a:endCxn id="18" idx="1"/>
          </p:cNvCxnSpPr>
          <p:nvPr/>
        </p:nvCxnSpPr>
        <p:spPr>
          <a:xfrm>
            <a:off x="1559233" y="1110102"/>
            <a:ext cx="36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139952" y="764704"/>
            <a:ext cx="432048" cy="3453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110118" y="395372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PGA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17778" y="114069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Server Process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找、解析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463" y="1268760"/>
            <a:ext cx="11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1520" y="3573016"/>
            <a:ext cx="8425063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客户端输入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语句通过网络到达数据库实例，</a:t>
            </a:r>
            <a:r>
              <a:rPr lang="en-US" altLang="zh-CN" dirty="0" smtClean="0"/>
              <a:t>server process</a:t>
            </a:r>
            <a:r>
              <a:rPr lang="zh-CN" altLang="en-US" dirty="0" smtClean="0"/>
              <a:t>接收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en-US" altLang="zh-CN" dirty="0"/>
              <a:t>1</a:t>
            </a:r>
            <a:r>
              <a:rPr lang="zh-CN" altLang="en-US" dirty="0" smtClean="0"/>
              <a:t>、解析（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语句语法是否正确，访问的表是否有权限，确定最优执行方案）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消耗很多资源（</a:t>
            </a:r>
            <a:r>
              <a:rPr lang="en-US" altLang="zh-CN" dirty="0" smtClean="0"/>
              <a:t>CPU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/>
              <a:t>sql</a:t>
            </a:r>
            <a:r>
              <a:rPr lang="en-US" altLang="zh-CN" dirty="0"/>
              <a:t>----</a:t>
            </a:r>
            <a:r>
              <a:rPr lang="zh-CN" altLang="en-US" dirty="0"/>
              <a:t>执行计划，然后才能执行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1520" y="5157192"/>
            <a:ext cx="845327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Shared Pool</a:t>
            </a:r>
            <a:r>
              <a:rPr lang="zh-CN" altLang="en-US" dirty="0" smtClean="0"/>
              <a:t>：缓存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语句所对应的执行计划</a:t>
            </a:r>
            <a:endParaRPr lang="en-US" altLang="zh-CN" dirty="0" smtClean="0"/>
          </a:p>
          <a:p>
            <a:r>
              <a:rPr lang="en-US" altLang="zh-CN" dirty="0" smtClean="0"/>
              <a:t>Buffer Cache</a:t>
            </a:r>
            <a:r>
              <a:rPr lang="zh-CN" altLang="en-US" dirty="0" smtClean="0"/>
              <a:t>：用来缓存</a:t>
            </a:r>
            <a:r>
              <a:rPr lang="en-US" altLang="zh-CN" dirty="0" smtClean="0"/>
              <a:t>DBF</a:t>
            </a:r>
            <a:r>
              <a:rPr lang="zh-CN" altLang="en-US" dirty="0" smtClean="0"/>
              <a:t>的数据，</a:t>
            </a:r>
            <a:r>
              <a:rPr lang="en-US" altLang="zh-CN" dirty="0" err="1" smtClean="0"/>
              <a:t>ServerProcess</a:t>
            </a:r>
            <a:r>
              <a:rPr lang="zh-CN" altLang="en-US" dirty="0" smtClean="0"/>
              <a:t>执行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语句先到</a:t>
            </a:r>
            <a:r>
              <a:rPr lang="en-US" altLang="zh-CN" dirty="0" err="1" smtClean="0"/>
              <a:t>buffercache</a:t>
            </a:r>
            <a:r>
              <a:rPr lang="zh-CN" altLang="en-US" dirty="0" smtClean="0"/>
              <a:t>中找</a:t>
            </a:r>
            <a:endParaRPr lang="en-US" altLang="zh-CN" dirty="0" smtClean="0"/>
          </a:p>
          <a:p>
            <a:r>
              <a:rPr lang="en-US" altLang="zh-CN" dirty="0"/>
              <a:t>	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（逻辑读），没找到再到数据文件中找（物理读）</a:t>
            </a:r>
            <a:endParaRPr lang="en-US" altLang="zh-CN" dirty="0" smtClean="0"/>
          </a:p>
          <a:p>
            <a:r>
              <a:rPr lang="zh-CN" altLang="en-US" dirty="0" smtClean="0"/>
              <a:t>读命中率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命中率低肯定有问题，命中率高不一定没问题，</a:t>
            </a:r>
            <a:r>
              <a:rPr lang="zh-CN" altLang="en-US" dirty="0" smtClean="0">
                <a:solidFill>
                  <a:srgbClr val="FF0000"/>
                </a:solidFill>
              </a:rPr>
              <a:t>需要关心物理读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948264" y="151999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7308304" y="1519994"/>
            <a:ext cx="0" cy="58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65413" y="1628800"/>
            <a:ext cx="65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DBW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8344116" y="1484784"/>
            <a:ext cx="0" cy="58200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61265" y="1603426"/>
            <a:ext cx="62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LGW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871" y="2604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语句执行过程剖析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180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7284</Words>
  <Application>Microsoft Office PowerPoint</Application>
  <PresentationFormat>全屏显示(4:3)</PresentationFormat>
  <Paragraphs>1376</Paragraphs>
  <Slides>89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野心优雅</dc:creator>
  <cp:lastModifiedBy>野心优雅</cp:lastModifiedBy>
  <cp:revision>327</cp:revision>
  <dcterms:created xsi:type="dcterms:W3CDTF">2020-11-15T04:56:08Z</dcterms:created>
  <dcterms:modified xsi:type="dcterms:W3CDTF">2020-12-01T09:10:07Z</dcterms:modified>
</cp:coreProperties>
</file>